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384" r:id="rId3"/>
    <p:sldId id="429" r:id="rId4"/>
    <p:sldId id="430" r:id="rId5"/>
    <p:sldId id="449" r:id="rId6"/>
    <p:sldId id="448" r:id="rId7"/>
    <p:sldId id="386" r:id="rId8"/>
    <p:sldId id="446" r:id="rId9"/>
    <p:sldId id="441" r:id="rId10"/>
    <p:sldId id="442" r:id="rId11"/>
    <p:sldId id="440" r:id="rId12"/>
    <p:sldId id="388" r:id="rId13"/>
    <p:sldId id="393" r:id="rId14"/>
    <p:sldId id="443" r:id="rId15"/>
    <p:sldId id="447" r:id="rId16"/>
    <p:sldId id="398" r:id="rId17"/>
    <p:sldId id="444" r:id="rId18"/>
    <p:sldId id="404" r:id="rId19"/>
    <p:sldId id="437" r:id="rId20"/>
    <p:sldId id="45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Gambrell" initials="PG" lastIdx="1" clrIdx="0">
    <p:extLst>
      <p:ext uri="{19B8F6BF-5375-455C-9EA6-DF929625EA0E}">
        <p15:presenceInfo xmlns:p15="http://schemas.microsoft.com/office/powerpoint/2012/main" userId="S-1-5-21-2970135271-1256552283-309293289-174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343" autoAdjust="0"/>
  </p:normalViewPr>
  <p:slideViewPr>
    <p:cSldViewPr snapToGrid="0">
      <p:cViewPr varScale="1">
        <p:scale>
          <a:sx n="84" d="100"/>
          <a:sy n="84" d="100"/>
        </p:scale>
        <p:origin x="31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notesViewPr>
    <p:cSldViewPr snapToGrid="0">
      <p:cViewPr varScale="1">
        <p:scale>
          <a:sx n="73" d="100"/>
          <a:sy n="73" d="100"/>
        </p:scale>
        <p:origin x="26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A1693-BE42-476C-ABA1-86CD926411C4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E9C4B1D-810E-4FB5-B223-7C1FDAD26E8F}">
      <dgm:prSet phldrT="[Text]"/>
      <dgm:spPr/>
      <dgm:t>
        <a:bodyPr/>
        <a:lstStyle/>
        <a:p>
          <a:r>
            <a:rPr lang="en-US" dirty="0"/>
            <a:t>Help reduce fleet emissions</a:t>
          </a:r>
        </a:p>
      </dgm:t>
    </dgm:pt>
    <dgm:pt modelId="{D8EBA92D-166E-43E9-B85C-59DB6E278105}" type="parTrans" cxnId="{D63A45F3-429D-434D-ABBE-E9C48C283DBB}">
      <dgm:prSet/>
      <dgm:spPr/>
      <dgm:t>
        <a:bodyPr/>
        <a:lstStyle/>
        <a:p>
          <a:endParaRPr lang="en-US"/>
        </a:p>
      </dgm:t>
    </dgm:pt>
    <dgm:pt modelId="{A67ED557-F795-494E-BFA1-BF3AE3146094}" type="sibTrans" cxnId="{D63A45F3-429D-434D-ABBE-E9C48C283DBB}">
      <dgm:prSet/>
      <dgm:spPr/>
      <dgm:t>
        <a:bodyPr/>
        <a:lstStyle/>
        <a:p>
          <a:endParaRPr lang="en-US"/>
        </a:p>
      </dgm:t>
    </dgm:pt>
    <dgm:pt modelId="{76754A04-03F7-4D02-9F60-04A289A22CD7}">
      <dgm:prSet phldrT="[Text]"/>
      <dgm:spPr/>
      <dgm:t>
        <a:bodyPr/>
        <a:lstStyle/>
        <a:p>
          <a:r>
            <a:rPr lang="en-US" dirty="0"/>
            <a:t>Accelerate EV transition</a:t>
          </a:r>
        </a:p>
      </dgm:t>
    </dgm:pt>
    <dgm:pt modelId="{33E9DA5B-15F6-4AF1-B7D1-E5D34FB1DF78}" type="parTrans" cxnId="{DEBC210E-72CF-428C-9FB1-3298D034E097}">
      <dgm:prSet/>
      <dgm:spPr/>
      <dgm:t>
        <a:bodyPr/>
        <a:lstStyle/>
        <a:p>
          <a:endParaRPr lang="en-US"/>
        </a:p>
      </dgm:t>
    </dgm:pt>
    <dgm:pt modelId="{E3357655-8CBC-4E74-808C-8BA143F5115C}" type="sibTrans" cxnId="{DEBC210E-72CF-428C-9FB1-3298D034E097}">
      <dgm:prSet/>
      <dgm:spPr/>
      <dgm:t>
        <a:bodyPr/>
        <a:lstStyle/>
        <a:p>
          <a:endParaRPr lang="en-US"/>
        </a:p>
      </dgm:t>
    </dgm:pt>
    <dgm:pt modelId="{6EC706D7-4906-4B49-8B90-2D243FDB5B78}">
      <dgm:prSet phldrT="[Text]"/>
      <dgm:spPr/>
      <dgm:t>
        <a:bodyPr/>
        <a:lstStyle/>
        <a:p>
          <a:r>
            <a:rPr lang="en-US" dirty="0"/>
            <a:t>Promote fuel efficiency</a:t>
          </a:r>
        </a:p>
      </dgm:t>
    </dgm:pt>
    <dgm:pt modelId="{AF8AFB83-F648-405A-8E37-7AF3570DCB63}" type="parTrans" cxnId="{38317A42-E6D6-409E-B1EF-4EE9A515BC87}">
      <dgm:prSet/>
      <dgm:spPr/>
      <dgm:t>
        <a:bodyPr/>
        <a:lstStyle/>
        <a:p>
          <a:endParaRPr lang="en-US"/>
        </a:p>
      </dgm:t>
    </dgm:pt>
    <dgm:pt modelId="{F1EF7189-7D7B-4136-A5C1-012560CFA649}" type="sibTrans" cxnId="{38317A42-E6D6-409E-B1EF-4EE9A515BC87}">
      <dgm:prSet/>
      <dgm:spPr/>
      <dgm:t>
        <a:bodyPr/>
        <a:lstStyle/>
        <a:p>
          <a:endParaRPr lang="en-US"/>
        </a:p>
      </dgm:t>
    </dgm:pt>
    <dgm:pt modelId="{21583646-E495-42BF-897E-90A500838AD7}">
      <dgm:prSet phldrT="[Text]"/>
      <dgm:spPr/>
      <dgm:t>
        <a:bodyPr/>
        <a:lstStyle/>
        <a:p>
          <a:r>
            <a:rPr lang="en-US" dirty="0"/>
            <a:t>Supporting charging infrastructure expansion</a:t>
          </a:r>
        </a:p>
      </dgm:t>
    </dgm:pt>
    <dgm:pt modelId="{A3642E46-3F79-4758-B186-A31CAEDE4302}" type="parTrans" cxnId="{4C6041D5-5105-4AB4-93F2-F32BB8FD6687}">
      <dgm:prSet/>
      <dgm:spPr/>
      <dgm:t>
        <a:bodyPr/>
        <a:lstStyle/>
        <a:p>
          <a:endParaRPr lang="en-US"/>
        </a:p>
      </dgm:t>
    </dgm:pt>
    <dgm:pt modelId="{66EDD22E-CC39-480A-8159-5D9E11BF9AA1}" type="sibTrans" cxnId="{4C6041D5-5105-4AB4-93F2-F32BB8FD6687}">
      <dgm:prSet/>
      <dgm:spPr/>
      <dgm:t>
        <a:bodyPr/>
        <a:lstStyle/>
        <a:p>
          <a:endParaRPr lang="en-US"/>
        </a:p>
      </dgm:t>
    </dgm:pt>
    <dgm:pt modelId="{D7FECB82-6CDA-43D7-868D-C2D87AA08F81}">
      <dgm:prSet phldrT="[Text]"/>
      <dgm:spPr/>
      <dgm:t>
        <a:bodyPr/>
        <a:lstStyle/>
        <a:p>
          <a:r>
            <a:rPr lang="en-US" dirty="0"/>
            <a:t>Help reduce freight, bus and taxi emissions</a:t>
          </a:r>
        </a:p>
      </dgm:t>
    </dgm:pt>
    <dgm:pt modelId="{642B4A47-B3C2-4001-913D-6FF51EFE1043}" type="parTrans" cxnId="{BDCC8E55-4C9E-42A7-B4A4-35421891FAA7}">
      <dgm:prSet/>
      <dgm:spPr/>
      <dgm:t>
        <a:bodyPr/>
        <a:lstStyle/>
        <a:p>
          <a:endParaRPr lang="en-US"/>
        </a:p>
      </dgm:t>
    </dgm:pt>
    <dgm:pt modelId="{7126D55E-CA7C-4BD6-95DE-663237DBE700}" type="sibTrans" cxnId="{BDCC8E55-4C9E-42A7-B4A4-35421891FAA7}">
      <dgm:prSet/>
      <dgm:spPr/>
      <dgm:t>
        <a:bodyPr/>
        <a:lstStyle/>
        <a:p>
          <a:endParaRPr lang="en-US"/>
        </a:p>
      </dgm:t>
    </dgm:pt>
    <dgm:pt modelId="{D75C67FA-B643-4FD4-BB3F-657FF5D47E6C}">
      <dgm:prSet phldrT="[Text]"/>
      <dgm:spPr/>
      <dgm:t>
        <a:bodyPr/>
        <a:lstStyle/>
        <a:p>
          <a:r>
            <a:rPr lang="en-US" dirty="0"/>
            <a:t>Share best practice and impartial guidance</a:t>
          </a:r>
        </a:p>
      </dgm:t>
    </dgm:pt>
    <dgm:pt modelId="{8839078C-56C6-49E3-87FA-5AFD5DBCE039}" type="parTrans" cxnId="{DD25D730-22D7-4E00-AEBC-B5038634768E}">
      <dgm:prSet/>
      <dgm:spPr/>
      <dgm:t>
        <a:bodyPr/>
        <a:lstStyle/>
        <a:p>
          <a:endParaRPr lang="en-US"/>
        </a:p>
      </dgm:t>
    </dgm:pt>
    <dgm:pt modelId="{7B8B662D-915C-43EA-9161-A081E60A03E1}" type="sibTrans" cxnId="{DD25D730-22D7-4E00-AEBC-B5038634768E}">
      <dgm:prSet/>
      <dgm:spPr/>
      <dgm:t>
        <a:bodyPr/>
        <a:lstStyle/>
        <a:p>
          <a:endParaRPr lang="en-US"/>
        </a:p>
      </dgm:t>
    </dgm:pt>
    <dgm:pt modelId="{14C6AA81-9355-4C55-975D-5E3A4B4D97B6}">
      <dgm:prSet phldrT="[Text]"/>
      <dgm:spPr/>
      <dgm:t>
        <a:bodyPr/>
        <a:lstStyle/>
        <a:p>
          <a:r>
            <a:rPr lang="en-US" dirty="0"/>
            <a:t>Support local authorities</a:t>
          </a:r>
        </a:p>
      </dgm:t>
    </dgm:pt>
    <dgm:pt modelId="{D3198B60-5E54-4F89-8FC9-186B343DEC52}" type="parTrans" cxnId="{7572B833-8629-4FF6-B631-ADF63EB39E67}">
      <dgm:prSet/>
      <dgm:spPr/>
      <dgm:t>
        <a:bodyPr/>
        <a:lstStyle/>
        <a:p>
          <a:endParaRPr lang="en-US"/>
        </a:p>
      </dgm:t>
    </dgm:pt>
    <dgm:pt modelId="{DC7CF77C-805C-484E-B6AD-1A0BBCC1D560}" type="sibTrans" cxnId="{7572B833-8629-4FF6-B631-ADF63EB39E67}">
      <dgm:prSet/>
      <dgm:spPr/>
      <dgm:t>
        <a:bodyPr/>
        <a:lstStyle/>
        <a:p>
          <a:endParaRPr lang="en-US"/>
        </a:p>
      </dgm:t>
    </dgm:pt>
    <dgm:pt modelId="{BD19A52B-FE51-4618-9D8A-099260A834D6}" type="pres">
      <dgm:prSet presAssocID="{69AA1693-BE42-476C-ABA1-86CD926411C4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70502-6362-41FA-98CA-D9DA651EB016}" type="pres">
      <dgm:prSet presAssocID="{69AA1693-BE42-476C-ABA1-86CD926411C4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B0C59-2E24-4FFE-8989-E2C317437521}" type="pres">
      <dgm:prSet presAssocID="{69AA1693-BE42-476C-ABA1-86CD926411C4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D9AFC-DC03-488A-BD85-433B8B9FE042}" type="pres">
      <dgm:prSet presAssocID="{69AA1693-BE42-476C-ABA1-86CD926411C4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BABCC-6ACA-482E-884B-7274B3FC9BB6}" type="pres">
      <dgm:prSet presAssocID="{69AA1693-BE42-476C-ABA1-86CD926411C4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431A-76F4-465E-93AD-648241E98215}" type="pres">
      <dgm:prSet presAssocID="{69AA1693-BE42-476C-ABA1-86CD926411C4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BB265-A8CF-478E-B425-E1FB7895AD49}" type="pres">
      <dgm:prSet presAssocID="{69AA1693-BE42-476C-ABA1-86CD926411C4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BC60E-BFE0-4532-A271-CB3FCF4D84EA}" type="pres">
      <dgm:prSet presAssocID="{69AA1693-BE42-476C-ABA1-86CD926411C4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317A42-E6D6-409E-B1EF-4EE9A515BC87}" srcId="{69AA1693-BE42-476C-ABA1-86CD926411C4}" destId="{6EC706D7-4906-4B49-8B90-2D243FDB5B78}" srcOrd="2" destOrd="0" parTransId="{AF8AFB83-F648-405A-8E37-7AF3570DCB63}" sibTransId="{F1EF7189-7D7B-4136-A5C1-012560CFA649}"/>
    <dgm:cxn modelId="{D63A45F3-429D-434D-ABBE-E9C48C283DBB}" srcId="{69AA1693-BE42-476C-ABA1-86CD926411C4}" destId="{5E9C4B1D-810E-4FB5-B223-7C1FDAD26E8F}" srcOrd="0" destOrd="0" parTransId="{D8EBA92D-166E-43E9-B85C-59DB6E278105}" sibTransId="{A67ED557-F795-494E-BFA1-BF3AE3146094}"/>
    <dgm:cxn modelId="{EC07494E-A8A5-4E33-85AC-6001E0BAC317}" type="presOf" srcId="{D75C67FA-B643-4FD4-BB3F-657FF5D47E6C}" destId="{4FDBB265-A8CF-478E-B425-E1FB7895AD49}" srcOrd="0" destOrd="0" presId="urn:microsoft.com/office/officeart/2005/8/layout/rings+Icon"/>
    <dgm:cxn modelId="{BDCC8E55-4C9E-42A7-B4A4-35421891FAA7}" srcId="{69AA1693-BE42-476C-ABA1-86CD926411C4}" destId="{D7FECB82-6CDA-43D7-868D-C2D87AA08F81}" srcOrd="4" destOrd="0" parTransId="{642B4A47-B3C2-4001-913D-6FF51EFE1043}" sibTransId="{7126D55E-CA7C-4BD6-95DE-663237DBE700}"/>
    <dgm:cxn modelId="{4A55B775-142E-43BD-AD69-66E7F5481CAF}" type="presOf" srcId="{21583646-E495-42BF-897E-90A500838AD7}" destId="{B52BABCC-6ACA-482E-884B-7274B3FC9BB6}" srcOrd="0" destOrd="0" presId="urn:microsoft.com/office/officeart/2005/8/layout/rings+Icon"/>
    <dgm:cxn modelId="{FF6721D0-0F42-4CE0-824B-9C2AFF979340}" type="presOf" srcId="{69AA1693-BE42-476C-ABA1-86CD926411C4}" destId="{BD19A52B-FE51-4618-9D8A-099260A834D6}" srcOrd="0" destOrd="0" presId="urn:microsoft.com/office/officeart/2005/8/layout/rings+Icon"/>
    <dgm:cxn modelId="{DD25D730-22D7-4E00-AEBC-B5038634768E}" srcId="{69AA1693-BE42-476C-ABA1-86CD926411C4}" destId="{D75C67FA-B643-4FD4-BB3F-657FF5D47E6C}" srcOrd="5" destOrd="0" parTransId="{8839078C-56C6-49E3-87FA-5AFD5DBCE039}" sibTransId="{7B8B662D-915C-43EA-9161-A081E60A03E1}"/>
    <dgm:cxn modelId="{7572B833-8629-4FF6-B631-ADF63EB39E67}" srcId="{69AA1693-BE42-476C-ABA1-86CD926411C4}" destId="{14C6AA81-9355-4C55-975D-5E3A4B4D97B6}" srcOrd="6" destOrd="0" parTransId="{D3198B60-5E54-4F89-8FC9-186B343DEC52}" sibTransId="{DC7CF77C-805C-484E-B6AD-1A0BBCC1D560}"/>
    <dgm:cxn modelId="{38B117C2-D1B1-4F45-A7BE-7DC067CECCF4}" type="presOf" srcId="{6EC706D7-4906-4B49-8B90-2D243FDB5B78}" destId="{980D9AFC-DC03-488A-BD85-433B8B9FE042}" srcOrd="0" destOrd="0" presId="urn:microsoft.com/office/officeart/2005/8/layout/rings+Icon"/>
    <dgm:cxn modelId="{F2F53000-0974-406C-8142-3744C71AB80F}" type="presOf" srcId="{5E9C4B1D-810E-4FB5-B223-7C1FDAD26E8F}" destId="{30370502-6362-41FA-98CA-D9DA651EB016}" srcOrd="0" destOrd="0" presId="urn:microsoft.com/office/officeart/2005/8/layout/rings+Icon"/>
    <dgm:cxn modelId="{3C5D8C48-9094-4790-A1BE-E11CDB59DF23}" type="presOf" srcId="{76754A04-03F7-4D02-9F60-04A289A22CD7}" destId="{4DDB0C59-2E24-4FFE-8989-E2C317437521}" srcOrd="0" destOrd="0" presId="urn:microsoft.com/office/officeart/2005/8/layout/rings+Icon"/>
    <dgm:cxn modelId="{4C6041D5-5105-4AB4-93F2-F32BB8FD6687}" srcId="{69AA1693-BE42-476C-ABA1-86CD926411C4}" destId="{21583646-E495-42BF-897E-90A500838AD7}" srcOrd="3" destOrd="0" parTransId="{A3642E46-3F79-4758-B186-A31CAEDE4302}" sibTransId="{66EDD22E-CC39-480A-8159-5D9E11BF9AA1}"/>
    <dgm:cxn modelId="{364C121C-ACF5-4C20-9F90-AEBDEC604F06}" type="presOf" srcId="{D7FECB82-6CDA-43D7-868D-C2D87AA08F81}" destId="{F722431A-76F4-465E-93AD-648241E98215}" srcOrd="0" destOrd="0" presId="urn:microsoft.com/office/officeart/2005/8/layout/rings+Icon"/>
    <dgm:cxn modelId="{F26E9E2C-1FE6-4958-A3C5-4035EC2F5E2D}" type="presOf" srcId="{14C6AA81-9355-4C55-975D-5E3A4B4D97B6}" destId="{1B2BC60E-BFE0-4532-A271-CB3FCF4D84EA}" srcOrd="0" destOrd="0" presId="urn:microsoft.com/office/officeart/2005/8/layout/rings+Icon"/>
    <dgm:cxn modelId="{DEBC210E-72CF-428C-9FB1-3298D034E097}" srcId="{69AA1693-BE42-476C-ABA1-86CD926411C4}" destId="{76754A04-03F7-4D02-9F60-04A289A22CD7}" srcOrd="1" destOrd="0" parTransId="{33E9DA5B-15F6-4AF1-B7D1-E5D34FB1DF78}" sibTransId="{E3357655-8CBC-4E74-808C-8BA143F5115C}"/>
    <dgm:cxn modelId="{F7A9BCEC-CB1E-4F76-BF02-105283B96457}" type="presParOf" srcId="{BD19A52B-FE51-4618-9D8A-099260A834D6}" destId="{30370502-6362-41FA-98CA-D9DA651EB016}" srcOrd="0" destOrd="0" presId="urn:microsoft.com/office/officeart/2005/8/layout/rings+Icon"/>
    <dgm:cxn modelId="{51C96F31-3CA0-4D5C-B2B9-B9FFB29B7D82}" type="presParOf" srcId="{BD19A52B-FE51-4618-9D8A-099260A834D6}" destId="{4DDB0C59-2E24-4FFE-8989-E2C317437521}" srcOrd="1" destOrd="0" presId="urn:microsoft.com/office/officeart/2005/8/layout/rings+Icon"/>
    <dgm:cxn modelId="{74FBD972-B6C2-49CB-95E1-C1E90A5A136C}" type="presParOf" srcId="{BD19A52B-FE51-4618-9D8A-099260A834D6}" destId="{980D9AFC-DC03-488A-BD85-433B8B9FE042}" srcOrd="2" destOrd="0" presId="urn:microsoft.com/office/officeart/2005/8/layout/rings+Icon"/>
    <dgm:cxn modelId="{5E129A77-8789-4633-B4E7-E9F562AEDFC2}" type="presParOf" srcId="{BD19A52B-FE51-4618-9D8A-099260A834D6}" destId="{B52BABCC-6ACA-482E-884B-7274B3FC9BB6}" srcOrd="3" destOrd="0" presId="urn:microsoft.com/office/officeart/2005/8/layout/rings+Icon"/>
    <dgm:cxn modelId="{3EE3D772-3DDF-48C4-916C-0315D35BE6AB}" type="presParOf" srcId="{BD19A52B-FE51-4618-9D8A-099260A834D6}" destId="{F722431A-76F4-465E-93AD-648241E98215}" srcOrd="4" destOrd="0" presId="urn:microsoft.com/office/officeart/2005/8/layout/rings+Icon"/>
    <dgm:cxn modelId="{B959AF7D-6075-4B55-9B40-D269E4B1FFBC}" type="presParOf" srcId="{BD19A52B-FE51-4618-9D8A-099260A834D6}" destId="{4FDBB265-A8CF-478E-B425-E1FB7895AD49}" srcOrd="5" destOrd="0" presId="urn:microsoft.com/office/officeart/2005/8/layout/rings+Icon"/>
    <dgm:cxn modelId="{DEB88A26-1C77-49AE-A7CE-5726F0A8F289}" type="presParOf" srcId="{BD19A52B-FE51-4618-9D8A-099260A834D6}" destId="{1B2BC60E-BFE0-4532-A271-CB3FCF4D84EA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C937B-5FDF-4744-9FDB-C14A9FE5B0C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</dgm:pt>
    <dgm:pt modelId="{E271A174-D55F-4427-B7DA-CBAA372CC4D4}">
      <dgm:prSet phldrT="[Text]"/>
      <dgm:spPr/>
      <dgm:t>
        <a:bodyPr/>
        <a:lstStyle/>
        <a:p>
          <a:r>
            <a:rPr lang="en-GB" b="1" dirty="0"/>
            <a:t>Independent</a:t>
          </a:r>
        </a:p>
      </dgm:t>
    </dgm:pt>
    <dgm:pt modelId="{3B26BF45-2C27-4758-B6A8-FC024443218A}" type="parTrans" cxnId="{A1282E3C-A39F-4A6B-B1A8-90BCF7055E58}">
      <dgm:prSet/>
      <dgm:spPr/>
      <dgm:t>
        <a:bodyPr/>
        <a:lstStyle/>
        <a:p>
          <a:endParaRPr lang="en-GB"/>
        </a:p>
      </dgm:t>
    </dgm:pt>
    <dgm:pt modelId="{0D53DBE2-F24B-4DA9-836D-480F06565817}" type="sibTrans" cxnId="{A1282E3C-A39F-4A6B-B1A8-90BCF7055E58}">
      <dgm:prSet/>
      <dgm:spPr/>
      <dgm:t>
        <a:bodyPr/>
        <a:lstStyle/>
        <a:p>
          <a:endParaRPr lang="en-GB"/>
        </a:p>
      </dgm:t>
    </dgm:pt>
    <dgm:pt modelId="{AE83AAF7-7AFC-4A02-8E4C-77B020EC0C66}">
      <dgm:prSet phldrT="[Text]"/>
      <dgm:spPr/>
      <dgm:t>
        <a:bodyPr/>
        <a:lstStyle/>
        <a:p>
          <a:r>
            <a:rPr lang="en-GB" b="1" dirty="0"/>
            <a:t>Impartial</a:t>
          </a:r>
        </a:p>
      </dgm:t>
    </dgm:pt>
    <dgm:pt modelId="{B4A3F3C2-4170-4CCB-8479-25EBE883F5B6}" type="parTrans" cxnId="{111E9C2D-6474-49C2-B111-3206F40FC62B}">
      <dgm:prSet/>
      <dgm:spPr/>
      <dgm:t>
        <a:bodyPr/>
        <a:lstStyle/>
        <a:p>
          <a:endParaRPr lang="en-GB"/>
        </a:p>
      </dgm:t>
    </dgm:pt>
    <dgm:pt modelId="{F06AF4BD-B3CF-4240-ADF6-6D238D41619B}" type="sibTrans" cxnId="{111E9C2D-6474-49C2-B111-3206F40FC62B}">
      <dgm:prSet/>
      <dgm:spPr/>
      <dgm:t>
        <a:bodyPr/>
        <a:lstStyle/>
        <a:p>
          <a:endParaRPr lang="en-GB"/>
        </a:p>
      </dgm:t>
    </dgm:pt>
    <dgm:pt modelId="{F13F97AC-BEFB-474A-A898-5222719539C6}">
      <dgm:prSet phldrT="[Text]"/>
      <dgm:spPr/>
      <dgm:t>
        <a:bodyPr/>
        <a:lstStyle/>
        <a:p>
          <a:r>
            <a:rPr lang="en-GB" b="1" dirty="0"/>
            <a:t>Pragmatic</a:t>
          </a:r>
        </a:p>
      </dgm:t>
    </dgm:pt>
    <dgm:pt modelId="{B20F8071-6E8C-4AA3-9063-A67422CD3114}" type="parTrans" cxnId="{830AEE81-1800-4CA1-AEEE-D44B3B0D432F}">
      <dgm:prSet/>
      <dgm:spPr/>
      <dgm:t>
        <a:bodyPr/>
        <a:lstStyle/>
        <a:p>
          <a:endParaRPr lang="en-GB"/>
        </a:p>
      </dgm:t>
    </dgm:pt>
    <dgm:pt modelId="{591B7596-7B9F-4BF1-A96E-D9ECF2BA1515}" type="sibTrans" cxnId="{830AEE81-1800-4CA1-AEEE-D44B3B0D432F}">
      <dgm:prSet/>
      <dgm:spPr/>
      <dgm:t>
        <a:bodyPr/>
        <a:lstStyle/>
        <a:p>
          <a:endParaRPr lang="en-GB"/>
        </a:p>
      </dgm:t>
    </dgm:pt>
    <dgm:pt modelId="{E2F2A099-9190-4D56-A10C-BA2F6B8666F5}" type="pres">
      <dgm:prSet presAssocID="{A99C937B-5FDF-4744-9FDB-C14A9FE5B0C6}" presName="diagram" presStyleCnt="0">
        <dgm:presLayoutVars>
          <dgm:dir/>
          <dgm:resizeHandles val="exact"/>
        </dgm:presLayoutVars>
      </dgm:prSet>
      <dgm:spPr/>
    </dgm:pt>
    <dgm:pt modelId="{1F449E25-FE6A-414B-A053-387B961C489E}" type="pres">
      <dgm:prSet presAssocID="{E271A174-D55F-4427-B7DA-CBAA372CC4D4}" presName="node" presStyleLbl="node1" presStyleIdx="0" presStyleCnt="3" custLinFactNeighborX="-25516" custLinFactNeighborY="2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87F0C-A550-4894-B36C-1DF1141BD1CD}" type="pres">
      <dgm:prSet presAssocID="{0D53DBE2-F24B-4DA9-836D-480F06565817}" presName="sibTrans" presStyleCnt="0"/>
      <dgm:spPr/>
    </dgm:pt>
    <dgm:pt modelId="{D2F13EC5-7E93-4081-804A-F57194B61D91}" type="pres">
      <dgm:prSet presAssocID="{AE83AAF7-7AFC-4A02-8E4C-77B020EC0C66}" presName="node" presStyleLbl="node1" presStyleIdx="1" presStyleCnt="3" custLinFactNeighborX="-23247" custLinFactNeighborY="9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31495-3BBC-4578-8717-B30B983A4187}" type="pres">
      <dgm:prSet presAssocID="{F06AF4BD-B3CF-4240-ADF6-6D238D41619B}" presName="sibTrans" presStyleCnt="0"/>
      <dgm:spPr/>
    </dgm:pt>
    <dgm:pt modelId="{ECA37EF1-6CF5-4328-BB36-D7A1F598E95E}" type="pres">
      <dgm:prSet presAssocID="{F13F97AC-BEFB-474A-A898-5222719539C6}" presName="node" presStyleLbl="node1" presStyleIdx="2" presStyleCnt="3" custLinFactX="-47270" custLinFactNeighborX="-100000" custLinFactNeighborY="19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E9C2D-6474-49C2-B111-3206F40FC62B}" srcId="{A99C937B-5FDF-4744-9FDB-C14A9FE5B0C6}" destId="{AE83AAF7-7AFC-4A02-8E4C-77B020EC0C66}" srcOrd="1" destOrd="0" parTransId="{B4A3F3C2-4170-4CCB-8479-25EBE883F5B6}" sibTransId="{F06AF4BD-B3CF-4240-ADF6-6D238D41619B}"/>
    <dgm:cxn modelId="{D4AF3FB0-9C18-493F-BE81-E4BD0B3D2BA2}" type="presOf" srcId="{E271A174-D55F-4427-B7DA-CBAA372CC4D4}" destId="{1F449E25-FE6A-414B-A053-387B961C489E}" srcOrd="0" destOrd="0" presId="urn:microsoft.com/office/officeart/2005/8/layout/default"/>
    <dgm:cxn modelId="{830AEE81-1800-4CA1-AEEE-D44B3B0D432F}" srcId="{A99C937B-5FDF-4744-9FDB-C14A9FE5B0C6}" destId="{F13F97AC-BEFB-474A-A898-5222719539C6}" srcOrd="2" destOrd="0" parTransId="{B20F8071-6E8C-4AA3-9063-A67422CD3114}" sibTransId="{591B7596-7B9F-4BF1-A96E-D9ECF2BA1515}"/>
    <dgm:cxn modelId="{2C487A05-4BA3-45D5-BD74-ABE3AF45390B}" type="presOf" srcId="{F13F97AC-BEFB-474A-A898-5222719539C6}" destId="{ECA37EF1-6CF5-4328-BB36-D7A1F598E95E}" srcOrd="0" destOrd="0" presId="urn:microsoft.com/office/officeart/2005/8/layout/default"/>
    <dgm:cxn modelId="{4464C010-9F9A-4D13-8C8F-474E9EF8EC73}" type="presOf" srcId="{AE83AAF7-7AFC-4A02-8E4C-77B020EC0C66}" destId="{D2F13EC5-7E93-4081-804A-F57194B61D91}" srcOrd="0" destOrd="0" presId="urn:microsoft.com/office/officeart/2005/8/layout/default"/>
    <dgm:cxn modelId="{A1282E3C-A39F-4A6B-B1A8-90BCF7055E58}" srcId="{A99C937B-5FDF-4744-9FDB-C14A9FE5B0C6}" destId="{E271A174-D55F-4427-B7DA-CBAA372CC4D4}" srcOrd="0" destOrd="0" parTransId="{3B26BF45-2C27-4758-B6A8-FC024443218A}" sibTransId="{0D53DBE2-F24B-4DA9-836D-480F06565817}"/>
    <dgm:cxn modelId="{902B26EC-10DA-49EF-AA43-BF050D39A222}" type="presOf" srcId="{A99C937B-5FDF-4744-9FDB-C14A9FE5B0C6}" destId="{E2F2A099-9190-4D56-A10C-BA2F6B8666F5}" srcOrd="0" destOrd="0" presId="urn:microsoft.com/office/officeart/2005/8/layout/default"/>
    <dgm:cxn modelId="{C206F2F8-51A3-4F49-8689-474555D3A59D}" type="presParOf" srcId="{E2F2A099-9190-4D56-A10C-BA2F6B8666F5}" destId="{1F449E25-FE6A-414B-A053-387B961C489E}" srcOrd="0" destOrd="0" presId="urn:microsoft.com/office/officeart/2005/8/layout/default"/>
    <dgm:cxn modelId="{F29374E3-D1E5-41D4-9C79-C6BF877F4614}" type="presParOf" srcId="{E2F2A099-9190-4D56-A10C-BA2F6B8666F5}" destId="{8DF87F0C-A550-4894-B36C-1DF1141BD1CD}" srcOrd="1" destOrd="0" presId="urn:microsoft.com/office/officeart/2005/8/layout/default"/>
    <dgm:cxn modelId="{ABBE0C46-7FBF-4E6E-8201-9027843305E3}" type="presParOf" srcId="{E2F2A099-9190-4D56-A10C-BA2F6B8666F5}" destId="{D2F13EC5-7E93-4081-804A-F57194B61D91}" srcOrd="2" destOrd="0" presId="urn:microsoft.com/office/officeart/2005/8/layout/default"/>
    <dgm:cxn modelId="{6561505E-DA3A-40D5-B68C-7468290A4623}" type="presParOf" srcId="{E2F2A099-9190-4D56-A10C-BA2F6B8666F5}" destId="{9DA31495-3BBC-4578-8717-B30B983A4187}" srcOrd="3" destOrd="0" presId="urn:microsoft.com/office/officeart/2005/8/layout/default"/>
    <dgm:cxn modelId="{90F678B6-8C7B-4F04-8305-56280D023349}" type="presParOf" srcId="{E2F2A099-9190-4D56-A10C-BA2F6B8666F5}" destId="{ECA37EF1-6CF5-4328-BB36-D7A1F598E9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55A7D8-C6BD-4C6D-B94D-899A26E69F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78AA3-1DB9-4E56-9964-6684FFB687A6}">
      <dgm:prSet phldrT="[Text]" custT="1"/>
      <dgm:spPr/>
      <dgm:t>
        <a:bodyPr/>
        <a:lstStyle/>
        <a:p>
          <a:r>
            <a:rPr lang="en-US" sz="3200" b="1" dirty="0" smtClean="0"/>
            <a:t>Sustainable</a:t>
          </a:r>
          <a:endParaRPr lang="en-US" sz="1800" dirty="0"/>
        </a:p>
      </dgm:t>
    </dgm:pt>
    <dgm:pt modelId="{DAF8F316-3303-45B8-868F-FB8EE37631C6}" type="parTrans" cxnId="{B8A62F52-AB2F-463B-B35D-6458195CE06C}">
      <dgm:prSet/>
      <dgm:spPr/>
      <dgm:t>
        <a:bodyPr/>
        <a:lstStyle/>
        <a:p>
          <a:endParaRPr lang="en-US"/>
        </a:p>
      </dgm:t>
    </dgm:pt>
    <dgm:pt modelId="{AB85C1B7-48A1-4936-9D31-6E9B924BF2FE}" type="sibTrans" cxnId="{B8A62F52-AB2F-463B-B35D-6458195CE06C}">
      <dgm:prSet/>
      <dgm:spPr/>
      <dgm:t>
        <a:bodyPr/>
        <a:lstStyle/>
        <a:p>
          <a:endParaRPr lang="en-US"/>
        </a:p>
      </dgm:t>
    </dgm:pt>
    <dgm:pt modelId="{6F33A536-EA7C-439E-A8EA-FC6B87BFD638}">
      <dgm:prSet phldrT="[Text]" custT="1"/>
      <dgm:spPr/>
      <dgm:t>
        <a:bodyPr/>
        <a:lstStyle/>
        <a:p>
          <a:r>
            <a:rPr lang="en-US" sz="3200" b="1" dirty="0" err="1" smtClean="0"/>
            <a:t>Analysed</a:t>
          </a:r>
          <a:endParaRPr lang="en-US" sz="1800" dirty="0"/>
        </a:p>
      </dgm:t>
    </dgm:pt>
    <dgm:pt modelId="{9DE83D0C-D816-44A3-B95C-F054FD0D16EB}" type="parTrans" cxnId="{B11A8D11-09E1-4D1F-9EFA-CDEEB70E1A72}">
      <dgm:prSet/>
      <dgm:spPr/>
      <dgm:t>
        <a:bodyPr/>
        <a:lstStyle/>
        <a:p>
          <a:endParaRPr lang="en-US"/>
        </a:p>
      </dgm:t>
    </dgm:pt>
    <dgm:pt modelId="{7AFB8F9A-5D18-4422-A3BF-91E7B54ADAAD}" type="sibTrans" cxnId="{B11A8D11-09E1-4D1F-9EFA-CDEEB70E1A72}">
      <dgm:prSet/>
      <dgm:spPr/>
      <dgm:t>
        <a:bodyPr/>
        <a:lstStyle/>
        <a:p>
          <a:endParaRPr lang="en-US"/>
        </a:p>
      </dgm:t>
    </dgm:pt>
    <dgm:pt modelId="{8BF04F95-8CFE-456D-9F62-4FB87C9EBE02}">
      <dgm:prSet phldrT="[Text]" custT="1"/>
      <dgm:spPr/>
      <dgm:t>
        <a:bodyPr/>
        <a:lstStyle/>
        <a:p>
          <a:r>
            <a:rPr lang="en-US" sz="3200" b="1" dirty="0" smtClean="0"/>
            <a:t>Future-Proofed</a:t>
          </a:r>
          <a:endParaRPr lang="en-US" sz="1800" dirty="0"/>
        </a:p>
      </dgm:t>
    </dgm:pt>
    <dgm:pt modelId="{86FA6159-9DCB-4677-AEA9-F9896DC1A376}" type="parTrans" cxnId="{8441A57D-2770-45EC-92FA-D3A711222EB8}">
      <dgm:prSet/>
      <dgm:spPr/>
      <dgm:t>
        <a:bodyPr/>
        <a:lstStyle/>
        <a:p>
          <a:endParaRPr lang="en-US"/>
        </a:p>
      </dgm:t>
    </dgm:pt>
    <dgm:pt modelId="{0825DFAA-FB6C-4569-BB21-76ABFB49CB8F}" type="sibTrans" cxnId="{8441A57D-2770-45EC-92FA-D3A711222EB8}">
      <dgm:prSet/>
      <dgm:spPr/>
      <dgm:t>
        <a:bodyPr/>
        <a:lstStyle/>
        <a:p>
          <a:endParaRPr lang="en-US"/>
        </a:p>
      </dgm:t>
    </dgm:pt>
    <dgm:pt modelId="{C5F3EA90-FA42-4D41-84FB-CBA6C6C68B79}">
      <dgm:prSet phldrT="[Text]" custT="1"/>
      <dgm:spPr/>
      <dgm:t>
        <a:bodyPr/>
        <a:lstStyle/>
        <a:p>
          <a:r>
            <a:rPr lang="en-US" sz="3200" b="1" dirty="0" smtClean="0"/>
            <a:t>Enforced</a:t>
          </a:r>
          <a:endParaRPr lang="en-US" sz="1800" dirty="0"/>
        </a:p>
      </dgm:t>
    </dgm:pt>
    <dgm:pt modelId="{0504A661-0B06-454A-986C-64F6D14BEFE0}" type="parTrans" cxnId="{74EE9BFC-673C-4266-A435-2C4C5A40E3EA}">
      <dgm:prSet/>
      <dgm:spPr/>
      <dgm:t>
        <a:bodyPr/>
        <a:lstStyle/>
        <a:p>
          <a:endParaRPr lang="en-US"/>
        </a:p>
      </dgm:t>
    </dgm:pt>
    <dgm:pt modelId="{3C0B221D-70E6-4F5A-9872-17A7509999CB}" type="sibTrans" cxnId="{74EE9BFC-673C-4266-A435-2C4C5A40E3EA}">
      <dgm:prSet/>
      <dgm:spPr/>
      <dgm:t>
        <a:bodyPr/>
        <a:lstStyle/>
        <a:p>
          <a:endParaRPr lang="en-US"/>
        </a:p>
      </dgm:t>
    </dgm:pt>
    <dgm:pt modelId="{661515A5-6E46-446E-98B9-4706ADE735E6}" type="pres">
      <dgm:prSet presAssocID="{6955A7D8-C6BD-4C6D-B94D-899A26E69F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E539CF-C9D7-437E-B494-082B0671448D}" type="pres">
      <dgm:prSet presAssocID="{C5C78AA3-1DB9-4E56-9964-6684FFB687A6}" presName="node" presStyleLbl="node1" presStyleIdx="0" presStyleCnt="4" custScaleY="8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4D2E8-64BF-4DD0-AD38-118DBEF5C0D5}" type="pres">
      <dgm:prSet presAssocID="{AB85C1B7-48A1-4936-9D31-6E9B924BF2FE}" presName="sibTrans" presStyleCnt="0"/>
      <dgm:spPr/>
    </dgm:pt>
    <dgm:pt modelId="{F2D371BF-C124-4F08-A86D-887418448739}" type="pres">
      <dgm:prSet presAssocID="{6F33A536-EA7C-439E-A8EA-FC6B87BFD638}" presName="node" presStyleLbl="node1" presStyleIdx="1" presStyleCnt="4" custScaleY="8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97C2-E004-4986-B34A-761B14A8DB1B}" type="pres">
      <dgm:prSet presAssocID="{7AFB8F9A-5D18-4422-A3BF-91E7B54ADAAD}" presName="sibTrans" presStyleCnt="0"/>
      <dgm:spPr/>
    </dgm:pt>
    <dgm:pt modelId="{BE2B0A56-EF1D-44DD-BF39-903CB36920C9}" type="pres">
      <dgm:prSet presAssocID="{8BF04F95-8CFE-456D-9F62-4FB87C9EBE02}" presName="node" presStyleLbl="node1" presStyleIdx="2" presStyleCnt="4" custScaleY="8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465DA-EF0E-4516-9453-0032359D1DCA}" type="pres">
      <dgm:prSet presAssocID="{0825DFAA-FB6C-4569-BB21-76ABFB49CB8F}" presName="sibTrans" presStyleCnt="0"/>
      <dgm:spPr/>
    </dgm:pt>
    <dgm:pt modelId="{E65CD0A0-4E1E-4638-997C-93F09827FD08}" type="pres">
      <dgm:prSet presAssocID="{C5F3EA90-FA42-4D41-84FB-CBA6C6C68B79}" presName="node" presStyleLbl="node1" presStyleIdx="3" presStyleCnt="4" custScaleY="8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E9BFC-673C-4266-A435-2C4C5A40E3EA}" srcId="{6955A7D8-C6BD-4C6D-B94D-899A26E69FDC}" destId="{C5F3EA90-FA42-4D41-84FB-CBA6C6C68B79}" srcOrd="3" destOrd="0" parTransId="{0504A661-0B06-454A-986C-64F6D14BEFE0}" sibTransId="{3C0B221D-70E6-4F5A-9872-17A7509999CB}"/>
    <dgm:cxn modelId="{B11A8D11-09E1-4D1F-9EFA-CDEEB70E1A72}" srcId="{6955A7D8-C6BD-4C6D-B94D-899A26E69FDC}" destId="{6F33A536-EA7C-439E-A8EA-FC6B87BFD638}" srcOrd="1" destOrd="0" parTransId="{9DE83D0C-D816-44A3-B95C-F054FD0D16EB}" sibTransId="{7AFB8F9A-5D18-4422-A3BF-91E7B54ADAAD}"/>
    <dgm:cxn modelId="{117FED76-E904-4711-B76F-A574C402E995}" type="presOf" srcId="{6955A7D8-C6BD-4C6D-B94D-899A26E69FDC}" destId="{661515A5-6E46-446E-98B9-4706ADE735E6}" srcOrd="0" destOrd="0" presId="urn:microsoft.com/office/officeart/2005/8/layout/default"/>
    <dgm:cxn modelId="{5A4497A5-FC03-4EF6-A24F-9B2B4370F350}" type="presOf" srcId="{8BF04F95-8CFE-456D-9F62-4FB87C9EBE02}" destId="{BE2B0A56-EF1D-44DD-BF39-903CB36920C9}" srcOrd="0" destOrd="0" presId="urn:microsoft.com/office/officeart/2005/8/layout/default"/>
    <dgm:cxn modelId="{B7E4A2F8-7C88-48BD-ABF7-C972915E2982}" type="presOf" srcId="{C5C78AA3-1DB9-4E56-9964-6684FFB687A6}" destId="{6AE539CF-C9D7-437E-B494-082B0671448D}" srcOrd="0" destOrd="0" presId="urn:microsoft.com/office/officeart/2005/8/layout/default"/>
    <dgm:cxn modelId="{7B938481-D8E7-467E-BA0D-15419DD607F9}" type="presOf" srcId="{6F33A536-EA7C-439E-A8EA-FC6B87BFD638}" destId="{F2D371BF-C124-4F08-A86D-887418448739}" srcOrd="0" destOrd="0" presId="urn:microsoft.com/office/officeart/2005/8/layout/default"/>
    <dgm:cxn modelId="{8441A57D-2770-45EC-92FA-D3A711222EB8}" srcId="{6955A7D8-C6BD-4C6D-B94D-899A26E69FDC}" destId="{8BF04F95-8CFE-456D-9F62-4FB87C9EBE02}" srcOrd="2" destOrd="0" parTransId="{86FA6159-9DCB-4677-AEA9-F9896DC1A376}" sibTransId="{0825DFAA-FB6C-4569-BB21-76ABFB49CB8F}"/>
    <dgm:cxn modelId="{EF4A7ADD-3EEF-46DC-B475-B1377FE28730}" type="presOf" srcId="{C5F3EA90-FA42-4D41-84FB-CBA6C6C68B79}" destId="{E65CD0A0-4E1E-4638-997C-93F09827FD08}" srcOrd="0" destOrd="0" presId="urn:microsoft.com/office/officeart/2005/8/layout/default"/>
    <dgm:cxn modelId="{B8A62F52-AB2F-463B-B35D-6458195CE06C}" srcId="{6955A7D8-C6BD-4C6D-B94D-899A26E69FDC}" destId="{C5C78AA3-1DB9-4E56-9964-6684FFB687A6}" srcOrd="0" destOrd="0" parTransId="{DAF8F316-3303-45B8-868F-FB8EE37631C6}" sibTransId="{AB85C1B7-48A1-4936-9D31-6E9B924BF2FE}"/>
    <dgm:cxn modelId="{4E8B11D9-046B-40B1-AF22-8BB91EBFED90}" type="presParOf" srcId="{661515A5-6E46-446E-98B9-4706ADE735E6}" destId="{6AE539CF-C9D7-437E-B494-082B0671448D}" srcOrd="0" destOrd="0" presId="urn:microsoft.com/office/officeart/2005/8/layout/default"/>
    <dgm:cxn modelId="{B41A5A90-0852-4C40-9A49-7DDFE43AB9EC}" type="presParOf" srcId="{661515A5-6E46-446E-98B9-4706ADE735E6}" destId="{6C24D2E8-64BF-4DD0-AD38-118DBEF5C0D5}" srcOrd="1" destOrd="0" presId="urn:microsoft.com/office/officeart/2005/8/layout/default"/>
    <dgm:cxn modelId="{B5C2ACE2-7104-47ED-A156-383D01831530}" type="presParOf" srcId="{661515A5-6E46-446E-98B9-4706ADE735E6}" destId="{F2D371BF-C124-4F08-A86D-887418448739}" srcOrd="2" destOrd="0" presId="urn:microsoft.com/office/officeart/2005/8/layout/default"/>
    <dgm:cxn modelId="{4375CEBF-7807-4474-B6A9-04A0B7E3D9B6}" type="presParOf" srcId="{661515A5-6E46-446E-98B9-4706ADE735E6}" destId="{D0BF97C2-E004-4986-B34A-761B14A8DB1B}" srcOrd="3" destOrd="0" presId="urn:microsoft.com/office/officeart/2005/8/layout/default"/>
    <dgm:cxn modelId="{3A44AE3A-175C-4342-8905-E6990CCBF4EB}" type="presParOf" srcId="{661515A5-6E46-446E-98B9-4706ADE735E6}" destId="{BE2B0A56-EF1D-44DD-BF39-903CB36920C9}" srcOrd="4" destOrd="0" presId="urn:microsoft.com/office/officeart/2005/8/layout/default"/>
    <dgm:cxn modelId="{8C6E46F1-AC85-4937-9D5D-53B003661F53}" type="presParOf" srcId="{661515A5-6E46-446E-98B9-4706ADE735E6}" destId="{A62465DA-EF0E-4516-9453-0032359D1DCA}" srcOrd="5" destOrd="0" presId="urn:microsoft.com/office/officeart/2005/8/layout/default"/>
    <dgm:cxn modelId="{C374B8B9-1F71-4AC6-AD8E-BDA744D3B04D}" type="presParOf" srcId="{661515A5-6E46-446E-98B9-4706ADE735E6}" destId="{E65CD0A0-4E1E-4638-997C-93F09827FD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70502-6362-41FA-98CA-D9DA651EB016}">
      <dsp:nvSpPr>
        <dsp:cNvPr id="0" name=""/>
        <dsp:cNvSpPr/>
      </dsp:nvSpPr>
      <dsp:spPr>
        <a:xfrm>
          <a:off x="0" y="334263"/>
          <a:ext cx="2170434" cy="217047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Help reduce fleet emissions</a:t>
          </a:r>
        </a:p>
      </dsp:txBody>
      <dsp:txXfrm>
        <a:off x="317853" y="652121"/>
        <a:ext cx="1534728" cy="1534754"/>
      </dsp:txXfrm>
    </dsp:sp>
    <dsp:sp modelId="{4DDB0C59-2E24-4FFE-8989-E2C317437521}">
      <dsp:nvSpPr>
        <dsp:cNvPr id="0" name=""/>
        <dsp:cNvSpPr/>
      </dsp:nvSpPr>
      <dsp:spPr>
        <a:xfrm>
          <a:off x="1111297" y="1931316"/>
          <a:ext cx="2170434" cy="2170470"/>
        </a:xfrm>
        <a:prstGeom prst="ellipse">
          <a:avLst/>
        </a:prstGeom>
        <a:solidFill>
          <a:schemeClr val="accent1">
            <a:shade val="80000"/>
            <a:alpha val="50000"/>
            <a:hueOff val="-68704"/>
            <a:satOff val="-5680"/>
            <a:lumOff val="5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Accelerate EV transition</a:t>
          </a:r>
        </a:p>
      </dsp:txBody>
      <dsp:txXfrm>
        <a:off x="1429150" y="2249174"/>
        <a:ext cx="1534728" cy="1534754"/>
      </dsp:txXfrm>
    </dsp:sp>
    <dsp:sp modelId="{980D9AFC-DC03-488A-BD85-433B8B9FE042}">
      <dsp:nvSpPr>
        <dsp:cNvPr id="0" name=""/>
        <dsp:cNvSpPr/>
      </dsp:nvSpPr>
      <dsp:spPr>
        <a:xfrm>
          <a:off x="2223479" y="334263"/>
          <a:ext cx="2170434" cy="2170470"/>
        </a:xfrm>
        <a:prstGeom prst="ellipse">
          <a:avLst/>
        </a:prstGeom>
        <a:solidFill>
          <a:schemeClr val="accent1">
            <a:shade val="80000"/>
            <a:alpha val="50000"/>
            <a:hueOff val="-137408"/>
            <a:satOff val="-11359"/>
            <a:lumOff val="11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Promote fuel efficiency</a:t>
          </a:r>
        </a:p>
      </dsp:txBody>
      <dsp:txXfrm>
        <a:off x="2541332" y="652121"/>
        <a:ext cx="1534728" cy="1534754"/>
      </dsp:txXfrm>
    </dsp:sp>
    <dsp:sp modelId="{B52BABCC-6ACA-482E-884B-7274B3FC9BB6}">
      <dsp:nvSpPr>
        <dsp:cNvPr id="0" name=""/>
        <dsp:cNvSpPr/>
      </dsp:nvSpPr>
      <dsp:spPr>
        <a:xfrm>
          <a:off x="3334776" y="1931316"/>
          <a:ext cx="2170434" cy="2170470"/>
        </a:xfrm>
        <a:prstGeom prst="ellipse">
          <a:avLst/>
        </a:prstGeom>
        <a:solidFill>
          <a:schemeClr val="accent1">
            <a:shade val="80000"/>
            <a:alpha val="50000"/>
            <a:hueOff val="-206112"/>
            <a:satOff val="-17039"/>
            <a:lumOff val="173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Supporting charging infrastructure expansion</a:t>
          </a:r>
        </a:p>
      </dsp:txBody>
      <dsp:txXfrm>
        <a:off x="3652629" y="2249174"/>
        <a:ext cx="1534728" cy="1534754"/>
      </dsp:txXfrm>
    </dsp:sp>
    <dsp:sp modelId="{F722431A-76F4-465E-93AD-648241E98215}">
      <dsp:nvSpPr>
        <dsp:cNvPr id="0" name=""/>
        <dsp:cNvSpPr/>
      </dsp:nvSpPr>
      <dsp:spPr>
        <a:xfrm>
          <a:off x="4446958" y="334263"/>
          <a:ext cx="2170434" cy="2170470"/>
        </a:xfrm>
        <a:prstGeom prst="ellipse">
          <a:avLst/>
        </a:prstGeom>
        <a:solidFill>
          <a:schemeClr val="accent1">
            <a:shade val="80000"/>
            <a:alpha val="50000"/>
            <a:hueOff val="-274816"/>
            <a:satOff val="-22718"/>
            <a:lumOff val="231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Help reduce freight, bus and taxi emissions</a:t>
          </a:r>
        </a:p>
      </dsp:txBody>
      <dsp:txXfrm>
        <a:off x="4764811" y="652121"/>
        <a:ext cx="1534728" cy="1534754"/>
      </dsp:txXfrm>
    </dsp:sp>
    <dsp:sp modelId="{4FDBB265-A8CF-478E-B425-E1FB7895AD49}">
      <dsp:nvSpPr>
        <dsp:cNvPr id="0" name=""/>
        <dsp:cNvSpPr/>
      </dsp:nvSpPr>
      <dsp:spPr>
        <a:xfrm>
          <a:off x="5558256" y="1931316"/>
          <a:ext cx="2170434" cy="2170470"/>
        </a:xfrm>
        <a:prstGeom prst="ellipse">
          <a:avLst/>
        </a:prstGeom>
        <a:solidFill>
          <a:schemeClr val="accent1">
            <a:shade val="80000"/>
            <a:alpha val="50000"/>
            <a:hueOff val="-343520"/>
            <a:satOff val="-28398"/>
            <a:lumOff val="289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Share best practice and impartial guidance</a:t>
          </a:r>
        </a:p>
      </dsp:txBody>
      <dsp:txXfrm>
        <a:off x="5876109" y="2249174"/>
        <a:ext cx="1534728" cy="1534754"/>
      </dsp:txXfrm>
    </dsp:sp>
    <dsp:sp modelId="{1B2BC60E-BFE0-4532-A271-CB3FCF4D84EA}">
      <dsp:nvSpPr>
        <dsp:cNvPr id="0" name=""/>
        <dsp:cNvSpPr/>
      </dsp:nvSpPr>
      <dsp:spPr>
        <a:xfrm>
          <a:off x="6670437" y="334263"/>
          <a:ext cx="2170434" cy="2170470"/>
        </a:xfrm>
        <a:prstGeom prst="ellipse">
          <a:avLst/>
        </a:prstGeom>
        <a:solidFill>
          <a:schemeClr val="accent1">
            <a:shade val="80000"/>
            <a:alpha val="50000"/>
            <a:hueOff val="-412224"/>
            <a:satOff val="-34077"/>
            <a:lumOff val="347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Support local authorities</a:t>
          </a:r>
        </a:p>
      </dsp:txBody>
      <dsp:txXfrm>
        <a:off x="6988290" y="652121"/>
        <a:ext cx="1534728" cy="1534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9E25-FE6A-414B-A053-387B961C489E}">
      <dsp:nvSpPr>
        <dsp:cNvPr id="0" name=""/>
        <dsp:cNvSpPr/>
      </dsp:nvSpPr>
      <dsp:spPr>
        <a:xfrm>
          <a:off x="0" y="225521"/>
          <a:ext cx="1775728" cy="10654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Independent</a:t>
          </a:r>
        </a:p>
      </dsp:txBody>
      <dsp:txXfrm>
        <a:off x="0" y="225521"/>
        <a:ext cx="1775728" cy="1065436"/>
      </dsp:txXfrm>
    </dsp:sp>
    <dsp:sp modelId="{D2F13EC5-7E93-4081-804A-F57194B61D91}">
      <dsp:nvSpPr>
        <dsp:cNvPr id="0" name=""/>
        <dsp:cNvSpPr/>
      </dsp:nvSpPr>
      <dsp:spPr>
        <a:xfrm>
          <a:off x="8" y="1341754"/>
          <a:ext cx="1775728" cy="1065436"/>
        </a:xfrm>
        <a:prstGeom prst="rect">
          <a:avLst/>
        </a:prstGeom>
        <a:solidFill>
          <a:schemeClr val="accent2">
            <a:hueOff val="3230944"/>
            <a:satOff val="0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Impartial</a:t>
          </a:r>
        </a:p>
      </dsp:txBody>
      <dsp:txXfrm>
        <a:off x="8" y="1341754"/>
        <a:ext cx="1775728" cy="1065436"/>
      </dsp:txXfrm>
    </dsp:sp>
    <dsp:sp modelId="{ECA37EF1-6CF5-4328-BB36-D7A1F598E95E}">
      <dsp:nvSpPr>
        <dsp:cNvPr id="0" name=""/>
        <dsp:cNvSpPr/>
      </dsp:nvSpPr>
      <dsp:spPr>
        <a:xfrm>
          <a:off x="0" y="2486958"/>
          <a:ext cx="1775728" cy="1065436"/>
        </a:xfrm>
        <a:prstGeom prst="rect">
          <a:avLst/>
        </a:prstGeom>
        <a:solidFill>
          <a:schemeClr val="accent2">
            <a:hueOff val="6461888"/>
            <a:satOff val="0"/>
            <a:lumOff val="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Pragmatic</a:t>
          </a:r>
        </a:p>
      </dsp:txBody>
      <dsp:txXfrm>
        <a:off x="0" y="2486958"/>
        <a:ext cx="1775728" cy="1065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539CF-C9D7-437E-B494-082B0671448D}">
      <dsp:nvSpPr>
        <dsp:cNvPr id="0" name=""/>
        <dsp:cNvSpPr/>
      </dsp:nvSpPr>
      <dsp:spPr>
        <a:xfrm>
          <a:off x="992" y="530127"/>
          <a:ext cx="3869531" cy="1879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Sustainable</a:t>
          </a:r>
          <a:endParaRPr lang="en-US" sz="1800" kern="1200" dirty="0"/>
        </a:p>
      </dsp:txBody>
      <dsp:txXfrm>
        <a:off x="992" y="530127"/>
        <a:ext cx="3869531" cy="1879152"/>
      </dsp:txXfrm>
    </dsp:sp>
    <dsp:sp modelId="{F2D371BF-C124-4F08-A86D-887418448739}">
      <dsp:nvSpPr>
        <dsp:cNvPr id="0" name=""/>
        <dsp:cNvSpPr/>
      </dsp:nvSpPr>
      <dsp:spPr>
        <a:xfrm>
          <a:off x="4257476" y="530127"/>
          <a:ext cx="3869531" cy="1879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Analysed</a:t>
          </a:r>
          <a:endParaRPr lang="en-US" sz="1800" kern="1200" dirty="0"/>
        </a:p>
      </dsp:txBody>
      <dsp:txXfrm>
        <a:off x="4257476" y="530127"/>
        <a:ext cx="3869531" cy="1879152"/>
      </dsp:txXfrm>
    </dsp:sp>
    <dsp:sp modelId="{BE2B0A56-EF1D-44DD-BF39-903CB36920C9}">
      <dsp:nvSpPr>
        <dsp:cNvPr id="0" name=""/>
        <dsp:cNvSpPr/>
      </dsp:nvSpPr>
      <dsp:spPr>
        <a:xfrm>
          <a:off x="992" y="2796233"/>
          <a:ext cx="3869531" cy="1879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Future-Proofed</a:t>
          </a:r>
          <a:endParaRPr lang="en-US" sz="1800" kern="1200" dirty="0"/>
        </a:p>
      </dsp:txBody>
      <dsp:txXfrm>
        <a:off x="992" y="2796233"/>
        <a:ext cx="3869531" cy="1879152"/>
      </dsp:txXfrm>
    </dsp:sp>
    <dsp:sp modelId="{E65CD0A0-4E1E-4638-997C-93F09827FD08}">
      <dsp:nvSpPr>
        <dsp:cNvPr id="0" name=""/>
        <dsp:cNvSpPr/>
      </dsp:nvSpPr>
      <dsp:spPr>
        <a:xfrm>
          <a:off x="4257476" y="2796233"/>
          <a:ext cx="3869531" cy="1879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Enforced</a:t>
          </a:r>
          <a:endParaRPr lang="en-US" sz="1800" kern="1200" dirty="0"/>
        </a:p>
      </dsp:txBody>
      <dsp:txXfrm>
        <a:off x="4257476" y="2796233"/>
        <a:ext cx="3869531" cy="1879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D1E54-ACF1-453A-A227-4A5F5BFE98B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8643C-6D10-478D-8B63-664280A9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7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English </a:t>
            </a:r>
            <a:r>
              <a:rPr lang="en-GB" baseline="0" dirty="0" err="1"/>
              <a:t>workplan</a:t>
            </a:r>
            <a:r>
              <a:rPr lang="en-GB" baseline="0" dirty="0"/>
              <a:t> by theme.</a:t>
            </a:r>
          </a:p>
          <a:p>
            <a:r>
              <a:rPr lang="en-GB" baseline="0" dirty="0"/>
              <a:t>The majority of our services and advice is free, because we receive funding from </a:t>
            </a:r>
            <a:r>
              <a:rPr lang="en-GB" baseline="0" dirty="0" err="1"/>
              <a:t>DfT.</a:t>
            </a:r>
            <a:r>
              <a:rPr lang="en-GB" baseline="0" dirty="0"/>
              <a:t> And EST is impartial and pragmatic. </a:t>
            </a:r>
            <a:br>
              <a:rPr lang="en-GB" baseline="0" dirty="0"/>
            </a:br>
            <a:r>
              <a:rPr lang="en-GB" baseline="0" dirty="0"/>
              <a:t>Similar services in Scotland, funded by Transport Scotland</a:t>
            </a:r>
          </a:p>
          <a:p>
            <a:r>
              <a:rPr lang="en-US" dirty="0"/>
              <a:t>Add or</a:t>
            </a:r>
            <a:r>
              <a:rPr lang="en-US" baseline="0" dirty="0"/>
              <a:t> delete services depending on your audience, the diagram should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643C-6D10-478D-8B63-664280A96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911 new connectors in 30 days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643C-6D10-478D-8B63-664280A96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4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industry is only going to become more commercial – will non-profitable</a:t>
            </a:r>
            <a:r>
              <a:rPr lang="en-US" baseline="0" dirty="0" smtClean="0"/>
              <a:t> sites drop off?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Oil majors are purchasing </a:t>
            </a:r>
            <a:r>
              <a:rPr lang="en-US" baseline="0" dirty="0" err="1" smtClean="0"/>
              <a:t>chargepoints</a:t>
            </a:r>
            <a:r>
              <a:rPr lang="en-US" baseline="0" dirty="0" smtClean="0"/>
              <a:t> assets as they see ICE becoming challenged. Will authorities need to invest if private sector accelerate uptake, or will they just need to fill the gaps (e.g. residential).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Danger for them is the lack of break into the domestic market, one that they are not used to.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643C-6D10-478D-8B63-664280A96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99D59-6C5D-4D36-A67E-13D90D2299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8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99D59-6C5D-4D36-A67E-13D90D2299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0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643C-6D10-478D-8B63-664280A962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643C-6D10-478D-8B63-664280A962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00" y="2281551"/>
            <a:ext cx="8669867" cy="769441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4800" b="1" spc="-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8994" y="3313357"/>
            <a:ext cx="1130270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985" y="325569"/>
            <a:ext cx="1750681" cy="133032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694" y="3582053"/>
            <a:ext cx="8669338" cy="181021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0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1" y="249805"/>
            <a:ext cx="10972800" cy="76220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985" y="1473809"/>
            <a:ext cx="10513809" cy="424927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3200"/>
            </a:lvl3pPr>
            <a:lvl4pPr>
              <a:lnSpc>
                <a:spcPct val="100000"/>
              </a:lnSpc>
              <a:defRPr sz="3200"/>
            </a:lvl4pPr>
            <a:lvl5pPr>
              <a:lnSpc>
                <a:spcPct val="100000"/>
              </a:lnSpc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94E-1228-2945-9B3C-CFB9E23442A3}" type="slidenum">
              <a:rPr lang="en-GB" smtClean="0">
                <a:solidFill>
                  <a:srgbClr val="511E26"/>
                </a:solidFill>
              </a:rPr>
              <a:pPr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8994" y="1140315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6" y="5829278"/>
            <a:ext cx="922539" cy="72380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8994" y="1140315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1" y="249805"/>
            <a:ext cx="10972800" cy="76220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985" y="1473809"/>
            <a:ext cx="10513809" cy="424927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3200"/>
            </a:lvl3pPr>
            <a:lvl4pPr>
              <a:lnSpc>
                <a:spcPct val="100000"/>
              </a:lnSpc>
              <a:defRPr sz="3200"/>
            </a:lvl4pPr>
            <a:lvl5pPr>
              <a:lnSpc>
                <a:spcPct val="100000"/>
              </a:lnSpc>
              <a:defRPr sz="32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94E-1228-2945-9B3C-CFB9E23442A3}" type="slidenum">
              <a:rPr lang="en-GB" smtClean="0">
                <a:solidFill>
                  <a:srgbClr val="511E26"/>
                </a:solidFill>
              </a:rPr>
              <a:pPr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8994" y="1140315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6" y="5829278"/>
            <a:ext cx="922539" cy="7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01" y="2281553"/>
            <a:ext cx="8669867" cy="769441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4800" b="1" spc="-9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8995" y="3313357"/>
            <a:ext cx="1130270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986" y="325570"/>
            <a:ext cx="1750681" cy="133032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693" y="3582053"/>
            <a:ext cx="8669339" cy="1810219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50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69" y="174493"/>
            <a:ext cx="1003052" cy="76220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31901" y="2281553"/>
            <a:ext cx="8669867" cy="769441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4800" b="1" spc="-9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8995" y="3313357"/>
            <a:ext cx="1130270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693" y="3582053"/>
            <a:ext cx="8669339" cy="1810219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5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1" y="249798"/>
            <a:ext cx="10111747" cy="76220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3" y="1473799"/>
            <a:ext cx="11187509" cy="4593515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nergy_Saving_Trust_Logo_Brown_RGB.em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40" y="174493"/>
            <a:ext cx="971483" cy="76220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09585"/>
            <a:fld id="{1686094E-1228-2945-9B3C-CFB9E23442A3}" type="slidenum">
              <a:rPr lang="en-GB" smtClean="0">
                <a:solidFill>
                  <a:prstClr val="black"/>
                </a:solidFill>
              </a:rPr>
              <a:pPr defTabSz="60958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1" y="249798"/>
            <a:ext cx="10111747" cy="762207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3" y="1473799"/>
            <a:ext cx="11187509" cy="4593515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09585"/>
            <a:fld id="{1686094E-1228-2945-9B3C-CFB9E23442A3}" type="slidenum">
              <a:rPr lang="en-GB" smtClean="0">
                <a:solidFill>
                  <a:srgbClr val="511E26"/>
                </a:solidFill>
              </a:rPr>
              <a:pPr defTabSz="609585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69" y="174493"/>
            <a:ext cx="1003052" cy="7622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4275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1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3" y="1473797"/>
            <a:ext cx="5360452" cy="4604275"/>
          </a:xfrm>
        </p:spPr>
        <p:txBody>
          <a:bodyPr numCol="1"/>
          <a:lstStyle>
            <a:lvl1pPr marL="601104" indent="-601104">
              <a:lnSpc>
                <a:spcPct val="100000"/>
              </a:lnSpc>
              <a:spcAft>
                <a:spcPts val="1200"/>
              </a:spcAft>
              <a:tabLst>
                <a:tab pos="601104" algn="l"/>
              </a:tabLst>
              <a:defRPr sz="2400"/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382871" y="1473797"/>
            <a:ext cx="5350136" cy="4604275"/>
          </a:xfrm>
        </p:spPr>
        <p:txBody>
          <a:bodyPr numCol="1"/>
          <a:lstStyle>
            <a:lvl1pPr marL="601104" indent="-601104">
              <a:lnSpc>
                <a:spcPct val="100000"/>
              </a:lnSpc>
              <a:spcAft>
                <a:spcPts val="1200"/>
              </a:spcAft>
              <a:tabLst>
                <a:tab pos="601104" algn="l"/>
              </a:tabLst>
              <a:defRPr sz="2400"/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6"/>
            <a:ext cx="2844800" cy="365125"/>
          </a:xfrm>
        </p:spPr>
        <p:txBody>
          <a:bodyPr/>
          <a:lstStyle/>
          <a:p>
            <a:pPr defTabSz="609585"/>
            <a:fld id="{1686094E-1228-2945-9B3C-CFB9E23442A3}" type="slidenum">
              <a:rPr lang="en-GB" smtClean="0">
                <a:solidFill>
                  <a:srgbClr val="511E26"/>
                </a:solidFill>
              </a:rPr>
              <a:pPr defTabSz="609585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3021" y="249798"/>
            <a:ext cx="10111747" cy="76220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nergy_Saving_Trust_Logo_Brown_RGB.em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40" y="174493"/>
            <a:ext cx="971483" cy="7622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not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3023" y="1494451"/>
            <a:ext cx="7436379" cy="4535391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24844" y="1484558"/>
            <a:ext cx="3209697" cy="4571999"/>
          </a:xfrm>
        </p:spPr>
        <p:txBody>
          <a:bodyPr numCol="1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/>
              <a:buNone/>
              <a:tabLst/>
              <a:defRPr sz="1867" spc="-40"/>
            </a:lvl1pPr>
            <a:lvl2pPr marL="300551" indent="-300551">
              <a:lnSpc>
                <a:spcPct val="100000"/>
              </a:lnSpc>
              <a:spcAft>
                <a:spcPts val="1200"/>
              </a:spcAft>
              <a:defRPr sz="1867" spc="-40"/>
            </a:lvl2pPr>
            <a:lvl3pPr marL="643435" indent="-300551">
              <a:lnSpc>
                <a:spcPct val="100000"/>
              </a:lnSpc>
              <a:spcAft>
                <a:spcPts val="1200"/>
              </a:spcAft>
              <a:defRPr sz="1867" spc="-40"/>
            </a:lvl3pPr>
            <a:lvl4pPr marL="996902" indent="-300551">
              <a:lnSpc>
                <a:spcPct val="100000"/>
              </a:lnSpc>
              <a:spcAft>
                <a:spcPts val="1200"/>
              </a:spcAft>
              <a:tabLst/>
              <a:defRPr sz="1867" spc="-40"/>
            </a:lvl4pPr>
            <a:lvl5pPr marL="1318618" indent="-300551">
              <a:lnSpc>
                <a:spcPct val="100000"/>
              </a:lnSpc>
              <a:spcAft>
                <a:spcPts val="1200"/>
              </a:spcAft>
              <a:defRPr sz="1867" spc="-4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6"/>
            <a:ext cx="2844800" cy="365125"/>
          </a:xfrm>
        </p:spPr>
        <p:txBody>
          <a:bodyPr/>
          <a:lstStyle/>
          <a:p>
            <a:pPr defTabSz="609585"/>
            <a:fld id="{1686094E-1228-2945-9B3C-CFB9E23442A3}" type="slidenum">
              <a:rPr lang="en-GB" smtClean="0">
                <a:solidFill>
                  <a:srgbClr val="511E26"/>
                </a:solidFill>
              </a:rPr>
              <a:pPr defTabSz="609585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3021" y="249798"/>
            <a:ext cx="10111747" cy="762207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nergy_Saving_Trust_Logo_Brown_RGB.em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40" y="174493"/>
            <a:ext cx="971483" cy="7622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5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6"/>
            <a:ext cx="2844800" cy="365125"/>
          </a:xfrm>
        </p:spPr>
        <p:txBody>
          <a:bodyPr/>
          <a:lstStyle/>
          <a:p>
            <a:pPr defTabSz="609585"/>
            <a:fld id="{1686094E-1228-2945-9B3C-CFB9E23442A3}" type="slidenum">
              <a:rPr lang="en-GB" smtClean="0">
                <a:solidFill>
                  <a:srgbClr val="511E26"/>
                </a:solidFill>
              </a:rPr>
              <a:pPr defTabSz="609585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021" y="249798"/>
            <a:ext cx="10111747" cy="762207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nergy_Saving_Trust_Logo_Brown_RGB.em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40" y="174493"/>
            <a:ext cx="971483" cy="7622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_Saving_Trust_Logo_Brown_RGB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40" y="174493"/>
            <a:ext cx="971483" cy="762207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6"/>
            <a:ext cx="2844800" cy="365125"/>
          </a:xfrm>
        </p:spPr>
        <p:txBody>
          <a:bodyPr/>
          <a:lstStyle/>
          <a:p>
            <a:pPr defTabSz="1219170"/>
            <a:fld id="{33EF1720-E43C-4A05-A26C-6F948F5F9E29}" type="slidenum">
              <a:rPr lang="en-GB" smtClean="0">
                <a:solidFill>
                  <a:srgbClr val="511E26"/>
                </a:solidFill>
              </a:rPr>
              <a:pPr defTabSz="1219170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68" y="174491"/>
            <a:ext cx="1003052" cy="76220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31900" y="2281551"/>
            <a:ext cx="8669867" cy="769441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4800" b="1" spc="-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8994" y="3313357"/>
            <a:ext cx="1130270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694" y="3582053"/>
            <a:ext cx="8669338" cy="181021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0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7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/divider - text/partners #1"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01" y="2049989"/>
            <a:ext cx="8669867" cy="1538883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5333" b="1" spc="-93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8995" y="3851237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8995" y="3851237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8994" y="3851237"/>
            <a:ext cx="113027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935" y="356659"/>
            <a:ext cx="1784760" cy="14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1" y="249806"/>
            <a:ext cx="10972800" cy="76220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986" y="1473810"/>
            <a:ext cx="10513809" cy="424927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3200"/>
            </a:lvl3pPr>
            <a:lvl4pPr>
              <a:lnSpc>
                <a:spcPct val="100000"/>
              </a:lnSpc>
              <a:defRPr sz="3200"/>
            </a:lvl4pPr>
            <a:lvl5pPr>
              <a:lnSpc>
                <a:spcPct val="100000"/>
              </a:lnSpc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86094E-1228-2945-9B3C-CFB9E23442A3}" type="slidenum">
              <a:rPr lang="en-GB" smtClean="0">
                <a:solidFill>
                  <a:srgbClr val="511E26"/>
                </a:solidFill>
              </a:rPr>
              <a:pPr defTabSz="609585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8995" y="1140315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nergy_Saving_Trust_Logo_Brown_RGB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7" y="5829279"/>
            <a:ext cx="922539" cy="72380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8995" y="1140315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1" y="249806"/>
            <a:ext cx="10972800" cy="76220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986" y="1473810"/>
            <a:ext cx="10513809" cy="424927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3200"/>
            </a:lvl3pPr>
            <a:lvl4pPr>
              <a:lnSpc>
                <a:spcPct val="100000"/>
              </a:lnSpc>
              <a:defRPr sz="3200"/>
            </a:lvl4pPr>
            <a:lvl5pPr>
              <a:lnSpc>
                <a:spcPct val="100000"/>
              </a:lnSpc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86094E-1228-2945-9B3C-CFB9E23442A3}" type="slidenum">
              <a:rPr lang="en-GB" smtClean="0">
                <a:solidFill>
                  <a:srgbClr val="511E26"/>
                </a:solidFill>
              </a:rPr>
              <a:pPr defTabSz="1219170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8995" y="1140315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nergy_Saving_Trust_Logo_Brown_RGB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7" y="5829279"/>
            <a:ext cx="922539" cy="7238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8994" y="1140315"/>
            <a:ext cx="113027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6" y="5829278"/>
            <a:ext cx="922539" cy="7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B1E4E4E-3094-41BA-B3BE-6F75082336BE}" type="datetime1">
              <a:rPr lang="en-GB" sz="2400" smtClean="0">
                <a:solidFill>
                  <a:prstClr val="black"/>
                </a:solidFill>
              </a:rPr>
              <a:pPr defTabSz="1219170"/>
              <a:t>07/11/2019</a:t>
            </a:fld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941" y="343340"/>
            <a:ext cx="5124225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E57CCBE-3542-41CA-B2AF-10C4F18AEBA6}" type="slidenum">
              <a:rPr lang="en-GB" smtClean="0">
                <a:solidFill>
                  <a:srgbClr val="511E26"/>
                </a:solidFill>
              </a:rPr>
              <a:pPr defTabSz="1219170"/>
              <a:t>‹#›</a:t>
            </a:fld>
            <a:endParaRPr lang="en-GB">
              <a:solidFill>
                <a:srgbClr val="511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2" y="249797"/>
            <a:ext cx="10111746" cy="762207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2" y="1473798"/>
            <a:ext cx="11187509" cy="4593515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39" y="174491"/>
            <a:ext cx="971483" cy="76220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5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2B0A-68A2-4AD3-BAE6-3EA9A729ED0B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11E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11E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22" y="249797"/>
            <a:ext cx="10111746" cy="762207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2" y="1473798"/>
            <a:ext cx="11187509" cy="4593515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2B0A-68A2-4AD3-BAE6-3EA9A729ED0B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68" y="174491"/>
            <a:ext cx="1003052" cy="7622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474275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3" y="1473797"/>
            <a:ext cx="5360452" cy="4604274"/>
          </a:xfrm>
        </p:spPr>
        <p:txBody>
          <a:bodyPr numCol="1"/>
          <a:lstStyle>
            <a:lvl1pPr marL="601118" indent="-601118">
              <a:lnSpc>
                <a:spcPct val="100000"/>
              </a:lnSpc>
              <a:spcAft>
                <a:spcPts val="1200"/>
              </a:spcAft>
              <a:tabLst>
                <a:tab pos="601118" algn="l"/>
              </a:tabLst>
              <a:defRPr sz="2400"/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382871" y="1473797"/>
            <a:ext cx="5350136" cy="4604274"/>
          </a:xfrm>
        </p:spPr>
        <p:txBody>
          <a:bodyPr numCol="1"/>
          <a:lstStyle>
            <a:lvl1pPr marL="601118" indent="-601118">
              <a:lnSpc>
                <a:spcPct val="100000"/>
              </a:lnSpc>
              <a:spcAft>
                <a:spcPts val="1200"/>
              </a:spcAft>
              <a:tabLst>
                <a:tab pos="601118" algn="l"/>
              </a:tabLst>
              <a:defRPr sz="2400"/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5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2B0A-68A2-4AD3-BAE6-3EA9A729ED0B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11E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11E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3022" y="249797"/>
            <a:ext cx="10111746" cy="762207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39" y="174491"/>
            <a:ext cx="971483" cy="7622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not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3022" y="1494451"/>
            <a:ext cx="7436379" cy="4535390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24842" y="1484556"/>
            <a:ext cx="3209697" cy="4571999"/>
          </a:xfrm>
        </p:spPr>
        <p:txBody>
          <a:bodyPr numCol="1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/>
              <a:buNone/>
              <a:tabLst/>
              <a:defRPr sz="1867" spc="-40"/>
            </a:lvl1pPr>
            <a:lvl2pPr marL="300559" indent="-300559">
              <a:lnSpc>
                <a:spcPct val="100000"/>
              </a:lnSpc>
              <a:spcAft>
                <a:spcPts val="1200"/>
              </a:spcAft>
              <a:defRPr sz="1867" spc="-40"/>
            </a:lvl2pPr>
            <a:lvl3pPr marL="643451" indent="-300559">
              <a:lnSpc>
                <a:spcPct val="100000"/>
              </a:lnSpc>
              <a:spcAft>
                <a:spcPts val="1200"/>
              </a:spcAft>
              <a:defRPr sz="1867" spc="-40"/>
            </a:lvl3pPr>
            <a:lvl4pPr marL="996926" indent="-300559">
              <a:lnSpc>
                <a:spcPct val="100000"/>
              </a:lnSpc>
              <a:spcAft>
                <a:spcPts val="1200"/>
              </a:spcAft>
              <a:tabLst/>
              <a:defRPr sz="1867" spc="-40"/>
            </a:lvl4pPr>
            <a:lvl5pPr marL="1318651" indent="-300559">
              <a:lnSpc>
                <a:spcPct val="100000"/>
              </a:lnSpc>
              <a:spcAft>
                <a:spcPts val="1200"/>
              </a:spcAft>
              <a:defRPr sz="1867" spc="-4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5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2B0A-68A2-4AD3-BAE6-3EA9A729ED0B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11E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11E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3022" y="249797"/>
            <a:ext cx="10111746" cy="762207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39" y="174491"/>
            <a:ext cx="971483" cy="7622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5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2B0A-68A2-4AD3-BAE6-3EA9A729ED0B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11E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11E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022" y="249797"/>
            <a:ext cx="10111746" cy="762207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0315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39" y="174491"/>
            <a:ext cx="971483" cy="76220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473767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  <a:gs pos="73000">
                  <a:schemeClr val="accent1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_Saving_Trust_Logo_Brown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39" y="174491"/>
            <a:ext cx="971483" cy="762207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861" y="6474275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2B0A-68A2-4AD3-BAE6-3EA9A729ED0B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11E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11E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7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rgbClr val="6A1B89"/>
            </a:gs>
            <a:gs pos="100000">
              <a:schemeClr val="accent2"/>
            </a:gs>
            <a:gs pos="0">
              <a:schemeClr val="accent3"/>
            </a:gs>
          </a:gsLst>
          <a:lin ang="167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996" y="282074"/>
            <a:ext cx="11255641" cy="71839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333950"/>
            <a:ext cx="11288357" cy="4550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3861" y="6323663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2B0A-68A2-4AD3-BAE6-3EA9A729ED0B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11E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11E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3000" b="1" kern="1200" spc="-6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None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1pPr>
      <a:lvl2pPr marL="440256" indent="-440256" algn="l" defTabSz="609585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2pPr>
      <a:lvl3pPr marL="878395" indent="-441589" algn="l" defTabSz="609585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3pPr>
      <a:lvl4pPr marL="1276319" indent="-441589" algn="l" defTabSz="609585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tabLst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4pPr>
      <a:lvl5pPr marL="1672125" indent="-440256" algn="l" defTabSz="609585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rgbClr val="6A1B89"/>
            </a:gs>
            <a:gs pos="100000">
              <a:schemeClr val="accent2"/>
            </a:gs>
            <a:gs pos="0">
              <a:schemeClr val="accent3"/>
            </a:gs>
          </a:gsLst>
          <a:lin ang="167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997" y="282075"/>
            <a:ext cx="11255641" cy="71839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3" y="1333951"/>
            <a:ext cx="11288357" cy="4550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3861" y="6323664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pPr defTabSz="609585"/>
            <a:fld id="{1686094E-1228-2945-9B3C-CFB9E23442A3}" type="slidenum">
              <a:rPr lang="en-GB" smtClean="0">
                <a:solidFill>
                  <a:srgbClr val="511E26"/>
                </a:solidFill>
              </a:rPr>
              <a:pPr defTabSz="609585"/>
              <a:t>‹#›</a:t>
            </a:fld>
            <a:endParaRPr lang="en-GB" dirty="0">
              <a:solidFill>
                <a:srgbClr val="511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09570" rtl="0" eaLnBrk="1" latinLnBrk="0" hangingPunct="1">
        <a:spcBef>
          <a:spcPct val="0"/>
        </a:spcBef>
        <a:buNone/>
        <a:defRPr sz="3000" b="1" kern="1200" spc="-6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5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None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1pPr>
      <a:lvl2pPr marL="440245" indent="-440245" algn="l" defTabSz="6095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2pPr>
      <a:lvl3pPr marL="878373" indent="-441578" algn="l" defTabSz="6095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3pPr>
      <a:lvl4pPr marL="1276287" indent="-441578" algn="l" defTabSz="6095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tabLst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4pPr>
      <a:lvl5pPr marL="1672084" indent="-440245" algn="l" defTabSz="6095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2400" kern="1200" spc="-67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900" y="2333808"/>
            <a:ext cx="10015967" cy="717184"/>
          </a:xfrm>
        </p:spPr>
        <p:txBody>
          <a:bodyPr/>
          <a:lstStyle/>
          <a:p>
            <a:r>
              <a:rPr lang="en-GB" dirty="0" smtClean="0"/>
              <a:t>The journey so far…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88433" y="3544885"/>
            <a:ext cx="8669338" cy="1810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3000" kern="1200" spc="-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0256" indent="-440256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8395" indent="-441589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6319" indent="-441589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tabLst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2125" indent="-440256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Luke Redfern</a:t>
            </a:r>
          </a:p>
          <a:p>
            <a:r>
              <a:rPr lang="en-GB" sz="3200" b="1" dirty="0"/>
              <a:t>Regional Account Manager, Transport</a:t>
            </a:r>
          </a:p>
          <a:p>
            <a:r>
              <a:rPr lang="en-GB" sz="3200" dirty="0"/>
              <a:t>Local Government Support </a:t>
            </a:r>
            <a:r>
              <a:rPr lang="en-GB" sz="3200" dirty="0" smtClean="0"/>
              <a:t>Programme Lead</a:t>
            </a:r>
            <a:endParaRPr lang="en-GB" sz="3200" dirty="0"/>
          </a:p>
          <a:p>
            <a:r>
              <a:rPr lang="en-GB" sz="3200" dirty="0"/>
              <a:t>luke.redfern@est.org.uk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9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imgflip.com/3fkt0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57" y="0"/>
            <a:ext cx="644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36" y="147782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Stage Three…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in infrastructure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1D5D12-B328-4026-825C-7935890FD7BB}"/>
              </a:ext>
            </a:extLst>
          </p:cNvPr>
          <p:cNvGrpSpPr/>
          <p:nvPr/>
        </p:nvGrpSpPr>
        <p:grpSpPr>
          <a:xfrm>
            <a:off x="593107" y="1346652"/>
            <a:ext cx="3870228" cy="5096310"/>
            <a:chOff x="833201" y="1422861"/>
            <a:chExt cx="3472658" cy="46242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3AA116-7153-423A-9129-DFA823F06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8290" r="33673"/>
            <a:stretch/>
          </p:blipFill>
          <p:spPr>
            <a:xfrm>
              <a:off x="833201" y="1422861"/>
              <a:ext cx="2883193" cy="462423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DDD451-23DD-44F2-B549-BBFDACD69FB8}"/>
                </a:ext>
              </a:extLst>
            </p:cNvPr>
            <p:cNvGrpSpPr/>
            <p:nvPr/>
          </p:nvGrpSpPr>
          <p:grpSpPr>
            <a:xfrm>
              <a:off x="2666525" y="5517232"/>
              <a:ext cx="1639334" cy="529862"/>
              <a:chOff x="2267744" y="5793867"/>
              <a:chExt cx="1639334" cy="529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F74605-DC00-44F1-B32A-77F9A8362E46}"/>
                  </a:ext>
                </a:extLst>
              </p:cNvPr>
              <p:cNvSpPr/>
              <p:nvPr/>
            </p:nvSpPr>
            <p:spPr>
              <a:xfrm>
                <a:off x="2267744" y="6093296"/>
                <a:ext cx="1440160" cy="2304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9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Gill San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9E68AF-156E-477E-860D-C2DEA051F480}"/>
                  </a:ext>
                </a:extLst>
              </p:cNvPr>
              <p:cNvSpPr/>
              <p:nvPr/>
            </p:nvSpPr>
            <p:spPr>
              <a:xfrm>
                <a:off x="3186998" y="5793867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9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Gill Sans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6028F6-BDCD-45D1-953B-024BAB489C74}"/>
              </a:ext>
            </a:extLst>
          </p:cNvPr>
          <p:cNvSpPr txBox="1"/>
          <p:nvPr/>
        </p:nvSpPr>
        <p:spPr>
          <a:xfrm>
            <a:off x="993103" y="1210974"/>
            <a:ext cx="10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2012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5842C7-03F2-44E9-8EA2-75A47A02DBFE}"/>
              </a:ext>
            </a:extLst>
          </p:cNvPr>
          <p:cNvGrpSpPr/>
          <p:nvPr/>
        </p:nvGrpSpPr>
        <p:grpSpPr>
          <a:xfrm>
            <a:off x="4625847" y="1340374"/>
            <a:ext cx="3829102" cy="5040954"/>
            <a:chOff x="4919362" y="1340375"/>
            <a:chExt cx="3531918" cy="47586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2A3B3D-FF5D-415E-8F76-6B112C27B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8018" r="33833" b="878"/>
            <a:stretch/>
          </p:blipFill>
          <p:spPr>
            <a:xfrm>
              <a:off x="4919362" y="1340375"/>
              <a:ext cx="2918415" cy="462600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89C9ED-86F4-4121-BC01-02B72A58EFFE}"/>
                </a:ext>
              </a:extLst>
            </p:cNvPr>
            <p:cNvGrpSpPr/>
            <p:nvPr/>
          </p:nvGrpSpPr>
          <p:grpSpPr>
            <a:xfrm>
              <a:off x="6811946" y="5367517"/>
              <a:ext cx="1639334" cy="731477"/>
              <a:chOff x="2267744" y="5793867"/>
              <a:chExt cx="1639334" cy="73147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1269AE0-972C-4BDD-BA0F-945BDC20C5BE}"/>
                  </a:ext>
                </a:extLst>
              </p:cNvPr>
              <p:cNvSpPr/>
              <p:nvPr/>
            </p:nvSpPr>
            <p:spPr>
              <a:xfrm>
                <a:off x="2267744" y="6093296"/>
                <a:ext cx="144016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9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Gill San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2E98D8-0441-44CD-BFA7-1FD25F7FCD9E}"/>
                  </a:ext>
                </a:extLst>
              </p:cNvPr>
              <p:cNvSpPr/>
              <p:nvPr/>
            </p:nvSpPr>
            <p:spPr>
              <a:xfrm>
                <a:off x="3186998" y="5793867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9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Gill Sans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83BF8E-335A-4F8F-9B08-1D54AB2D37FA}"/>
              </a:ext>
            </a:extLst>
          </p:cNvPr>
          <p:cNvSpPr txBox="1"/>
          <p:nvPr/>
        </p:nvSpPr>
        <p:spPr>
          <a:xfrm>
            <a:off x="5392305" y="1210974"/>
            <a:ext cx="10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2019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  <p:sp>
        <p:nvSpPr>
          <p:cNvPr id="18" name="Arrow: Right 23">
            <a:extLst>
              <a:ext uri="{FF2B5EF4-FFF2-40B4-BE49-F238E27FC236}">
                <a16:creationId xmlns:a16="http://schemas.microsoft.com/office/drawing/2014/main" id="{83E17846-3C9A-47B1-A735-B39CCA58CE98}"/>
              </a:ext>
            </a:extLst>
          </p:cNvPr>
          <p:cNvSpPr/>
          <p:nvPr/>
        </p:nvSpPr>
        <p:spPr>
          <a:xfrm>
            <a:off x="3655651" y="2990762"/>
            <a:ext cx="930541" cy="122413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2FA1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54A90D-63B7-429E-A33A-AC2CD699A0A2}"/>
              </a:ext>
            </a:extLst>
          </p:cNvPr>
          <p:cNvSpPr/>
          <p:nvPr/>
        </p:nvSpPr>
        <p:spPr>
          <a:xfrm>
            <a:off x="7847767" y="1364648"/>
            <a:ext cx="40651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92093" hangingPunct="0"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According to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Zap-Map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, there are </a:t>
            </a:r>
            <a:r>
              <a:rPr lang="en-GB" kern="0" dirty="0" smtClean="0">
                <a:solidFill>
                  <a:srgbClr val="000000"/>
                </a:solidFill>
                <a:sym typeface="Gill Sans"/>
              </a:rPr>
              <a:t>28,034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connectors, </a:t>
            </a:r>
            <a:r>
              <a:rPr lang="en-GB" kern="0" dirty="0" smtClean="0">
                <a:solidFill>
                  <a:srgbClr val="000000"/>
                </a:solidFill>
                <a:sym typeface="Gill Sans"/>
              </a:rPr>
              <a:t>16,267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devices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and </a:t>
            </a:r>
            <a:r>
              <a:rPr lang="en-GB" kern="0" dirty="0" smtClean="0">
                <a:solidFill>
                  <a:srgbClr val="000000"/>
                </a:solidFill>
                <a:sym typeface="Gill Sans"/>
              </a:rPr>
              <a:t>10,164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locations for charging infrastructure as stated on the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7 November 2019.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Previously saw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a move from ‘range anxiety’ to ‘charging anxiety’; how long will I need to queue to get access to a charge point?</a:t>
            </a:r>
          </a:p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Battery range is increasing, so will this be a problem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?</a:t>
            </a:r>
          </a:p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rgbClr val="000000"/>
              </a:solidFill>
              <a:latin typeface="Arial" panose="020B0604020202020204"/>
              <a:sym typeface="Gill Sans"/>
            </a:endParaRPr>
          </a:p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Current trend is on ‘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experience anxiety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’; will the chargepoint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Gill Sans"/>
              </a:rPr>
              <a:t> be working, can I access it, does it work?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974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DD8F03-F4D1-4B01-8AFF-6F1DA0EF612D}"/>
              </a:ext>
            </a:extLst>
          </p:cNvPr>
          <p:cNvSpPr txBox="1"/>
          <p:nvPr/>
        </p:nvSpPr>
        <p:spPr>
          <a:xfrm>
            <a:off x="9135806" y="552599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Cenex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AADA2-0824-4598-9020-A55C48BD2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925"/>
          <a:stretch/>
        </p:blipFill>
        <p:spPr>
          <a:xfrm>
            <a:off x="468086" y="904351"/>
            <a:ext cx="9144000" cy="557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7A4FDD-8220-4E6D-A243-6AEF221A86EF}"/>
              </a:ext>
            </a:extLst>
          </p:cNvPr>
          <p:cNvGrpSpPr/>
          <p:nvPr/>
        </p:nvGrpSpPr>
        <p:grpSpPr>
          <a:xfrm>
            <a:off x="2177144" y="205741"/>
            <a:ext cx="8645814" cy="5802289"/>
            <a:chOff x="2177144" y="205741"/>
            <a:chExt cx="8645814" cy="58022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0DF63F-49A7-4098-9A9E-226FCBD6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4766" y="205741"/>
              <a:ext cx="3868192" cy="58022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F4DF0D-4FF1-4CC1-85E4-3F7E8E0A1582}"/>
                </a:ext>
              </a:extLst>
            </p:cNvPr>
            <p:cNvCxnSpPr>
              <a:cxnSpLocks/>
              <a:stCxn id="9" idx="1"/>
              <a:endCxn id="12" idx="7"/>
            </p:cNvCxnSpPr>
            <p:nvPr/>
          </p:nvCxnSpPr>
          <p:spPr>
            <a:xfrm flipH="1">
              <a:off x="2734637" y="1055467"/>
              <a:ext cx="4786613" cy="2476620"/>
            </a:xfrm>
            <a:prstGeom prst="line">
              <a:avLst/>
            </a:prstGeom>
            <a:noFill/>
            <a:ln w="57150" cap="flat">
              <a:solidFill>
                <a:srgbClr val="33333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95D14E-57A5-43F0-904A-2C0045F0651D}"/>
                </a:ext>
              </a:extLst>
            </p:cNvPr>
            <p:cNvCxnSpPr>
              <a:cxnSpLocks/>
              <a:stCxn id="9" idx="3"/>
              <a:endCxn id="12" idx="5"/>
            </p:cNvCxnSpPr>
            <p:nvPr/>
          </p:nvCxnSpPr>
          <p:spPr>
            <a:xfrm flipH="1" flipV="1">
              <a:off x="2734637" y="4112358"/>
              <a:ext cx="4786613" cy="1045946"/>
            </a:xfrm>
            <a:prstGeom prst="line">
              <a:avLst/>
            </a:prstGeom>
            <a:noFill/>
            <a:ln w="57150" cap="flat">
              <a:solidFill>
                <a:srgbClr val="4F4C48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3E13D6-F3CF-4404-B09D-267BC2DDA3E7}"/>
                </a:ext>
              </a:extLst>
            </p:cNvPr>
            <p:cNvSpPr/>
            <p:nvPr/>
          </p:nvSpPr>
          <p:spPr>
            <a:xfrm>
              <a:off x="2177144" y="3411909"/>
              <a:ext cx="653144" cy="82062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rtlCol="0" anchor="ctr">
              <a:spAutoFit/>
            </a:bodyPr>
            <a:lstStyle/>
            <a:p>
              <a:pPr algn="ctr"/>
              <a:endParaRPr lang="en-GB" dirty="0">
                <a:latin typeface="HelveticaNeue LT 67 MdCn"/>
                <a:cs typeface="HelveticaNeue LT 67 Md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9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Diversification of Oil – A race to Dominate?</a:t>
            </a:r>
            <a:endParaRPr lang="en-US" sz="3200" dirty="0"/>
          </a:p>
        </p:txBody>
      </p:sp>
      <p:sp>
        <p:nvSpPr>
          <p:cNvPr id="3" name="AutoShape 2" descr="Image result for leeds city counci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leeds city counci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7" descr="Image result for birmingham city council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9" descr="Image result for birmingham city council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ttps://cdn.shopify.com/s/files/1/0196/5170/files/diag-572x552_grande.png?v=1531336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490662"/>
            <a:ext cx="4924425" cy="47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0" y="1693595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another clear signal that even the oil majors see the ICE vehicle becoming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protect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monetise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their existing fuels retailing assets through the development of their EV charging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activities; whether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can build the scale they will desire without becoming significant players in the home charging market remains to be seen.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4695" y="5502020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</a:rPr>
              <a:t>Source:</a:t>
            </a:r>
            <a:endParaRPr lang="en-GB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3825"/>
            <a:ext cx="2844800" cy="365125"/>
          </a:xfrm>
        </p:spPr>
        <p:txBody>
          <a:bodyPr/>
          <a:lstStyle/>
          <a:p>
            <a:pPr defTabSz="1219170"/>
            <a:fld id="{1686094E-1228-2945-9B3C-CFB9E23442A3}" type="slidenum">
              <a:rPr lang="en-GB">
                <a:solidFill>
                  <a:srgbClr val="511E26"/>
                </a:solidFill>
                <a:latin typeface="Arial"/>
              </a:rPr>
              <a:pPr defTabSz="1219170"/>
              <a:t>14</a:t>
            </a:fld>
            <a:endParaRPr lang="en-GB" dirty="0">
              <a:solidFill>
                <a:srgbClr val="511E26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3" y="834881"/>
            <a:ext cx="10083849" cy="5638944"/>
          </a:xfrm>
          <a:prstGeom prst="rect">
            <a:avLst/>
          </a:prstGeom>
        </p:spPr>
      </p:pic>
      <p:sp>
        <p:nvSpPr>
          <p:cNvPr id="42" name="Title 4"/>
          <p:cNvSpPr txBox="1">
            <a:spLocks/>
          </p:cNvSpPr>
          <p:nvPr/>
        </p:nvSpPr>
        <p:spPr>
          <a:xfrm>
            <a:off x="195168" y="249602"/>
            <a:ext cx="10111746" cy="607793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3000" b="1" kern="1200" spc="-67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Consumers want </a:t>
            </a:r>
            <a:r>
              <a:rPr lang="en-GB" sz="2800" dirty="0" smtClean="0"/>
              <a:t>clarity and connectivity…</a:t>
            </a:r>
            <a:endParaRPr lang="en-GB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38849" y="1450392"/>
            <a:ext cx="2486859" cy="1477328"/>
            <a:chOff x="8481539" y="1045946"/>
            <a:chExt cx="2486859" cy="1477328"/>
          </a:xfrm>
        </p:grpSpPr>
        <p:sp>
          <p:nvSpPr>
            <p:cNvPr id="13" name="TextBox 12"/>
            <p:cNvSpPr txBox="1"/>
            <p:nvPr/>
          </p:nvSpPr>
          <p:spPr>
            <a:xfrm>
              <a:off x="8481539" y="1045946"/>
              <a:ext cx="1736373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Network C – </a:t>
              </a:r>
            </a:p>
            <a:p>
              <a:r>
                <a:rPr lang="en-GB" b="1" dirty="0" smtClean="0"/>
                <a:t>Supermarket: </a:t>
              </a:r>
              <a:endParaRPr lang="en-GB" b="1" dirty="0" smtClean="0"/>
            </a:p>
            <a:p>
              <a:r>
                <a:rPr lang="en-GB" dirty="0" smtClean="0"/>
                <a:t>£</a:t>
              </a:r>
              <a:r>
                <a:rPr lang="en-GB" dirty="0" smtClean="0">
                  <a:sym typeface="Wingdings" panose="05000000000000000000" pitchFamily="2" charset="2"/>
                </a:rPr>
                <a:t></a:t>
              </a:r>
              <a:r>
                <a:rPr lang="en-GB" dirty="0" smtClean="0"/>
                <a:t> - </a:t>
              </a:r>
              <a:r>
                <a:rPr lang="en-GB" dirty="0" smtClean="0"/>
                <a:t>Rapid</a:t>
              </a:r>
              <a:endParaRPr lang="en-GB" dirty="0" smtClean="0"/>
            </a:p>
            <a:p>
              <a:r>
                <a:rPr lang="en-GB" dirty="0" smtClean="0"/>
                <a:t>£ 0 - </a:t>
              </a:r>
              <a:r>
                <a:rPr lang="en-GB" dirty="0" smtClean="0"/>
                <a:t>Fast</a:t>
              </a:r>
              <a:endParaRPr lang="en-GB" dirty="0" smtClean="0"/>
            </a:p>
            <a:p>
              <a:r>
                <a:rPr lang="en-GB" dirty="0" smtClean="0"/>
                <a:t>£ 0 - Parking</a:t>
              </a:r>
              <a:endParaRPr lang="en-GB" dirty="0"/>
            </a:p>
          </p:txBody>
        </p:sp>
        <p:cxnSp>
          <p:nvCxnSpPr>
            <p:cNvPr id="7" name="Straight Arrow Connector 6"/>
            <p:cNvCxnSpPr>
              <a:stCxn id="13" idx="3"/>
            </p:cNvCxnSpPr>
            <p:nvPr/>
          </p:nvCxnSpPr>
          <p:spPr>
            <a:xfrm>
              <a:off x="10217912" y="1784610"/>
              <a:ext cx="750486" cy="5936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0774" y="4526707"/>
            <a:ext cx="2205492" cy="1787127"/>
            <a:chOff x="6653885" y="4331416"/>
            <a:chExt cx="2278837" cy="1755211"/>
          </a:xfrm>
        </p:grpSpPr>
        <p:sp>
          <p:nvSpPr>
            <p:cNvPr id="14" name="TextBox 13"/>
            <p:cNvSpPr txBox="1"/>
            <p:nvPr/>
          </p:nvSpPr>
          <p:spPr>
            <a:xfrm>
              <a:off x="6653885" y="4907734"/>
              <a:ext cx="2257885" cy="117889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Network A – </a:t>
              </a:r>
            </a:p>
            <a:p>
              <a:r>
                <a:rPr lang="en-GB" b="1" dirty="0" smtClean="0"/>
                <a:t>Council </a:t>
              </a:r>
              <a:r>
                <a:rPr lang="en-GB" b="1" dirty="0" smtClean="0"/>
                <a:t>Car Park: </a:t>
              </a:r>
            </a:p>
            <a:p>
              <a:r>
                <a:rPr lang="en-GB" dirty="0" smtClean="0"/>
                <a:t>£</a:t>
              </a:r>
              <a:r>
                <a:rPr lang="en-GB" dirty="0" smtClean="0">
                  <a:sym typeface="Wingdings" panose="05000000000000000000" pitchFamily="2" charset="2"/>
                </a:rPr>
                <a:t></a:t>
              </a:r>
              <a:r>
                <a:rPr lang="en-GB" dirty="0" smtClean="0"/>
                <a:t> - Fast</a:t>
              </a:r>
            </a:p>
            <a:p>
              <a:r>
                <a:rPr lang="en-GB" dirty="0" smtClean="0"/>
                <a:t>£</a:t>
              </a:r>
              <a:r>
                <a:rPr lang="en-GB" dirty="0" smtClean="0">
                  <a:sym typeface="Wingdings" panose="05000000000000000000" pitchFamily="2" charset="2"/>
                </a:rPr>
                <a:t></a:t>
              </a:r>
              <a:r>
                <a:rPr lang="en-GB" dirty="0" smtClean="0"/>
                <a:t> </a:t>
              </a:r>
              <a:r>
                <a:rPr lang="en-GB" dirty="0" smtClean="0"/>
                <a:t>- Parking</a:t>
              </a:r>
              <a:endParaRPr lang="en-GB" dirty="0"/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V="1">
              <a:off x="7782827" y="4331416"/>
              <a:ext cx="1149895" cy="5763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422400" y="3416609"/>
            <a:ext cx="1582484" cy="1775763"/>
            <a:chOff x="1257017" y="3405837"/>
            <a:chExt cx="1582484" cy="1775763"/>
          </a:xfrm>
        </p:grpSpPr>
        <p:sp>
          <p:nvSpPr>
            <p:cNvPr id="10" name="TextBox 9"/>
            <p:cNvSpPr txBox="1"/>
            <p:nvPr/>
          </p:nvSpPr>
          <p:spPr>
            <a:xfrm>
              <a:off x="1257017" y="3405837"/>
              <a:ext cx="1582484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Network B – </a:t>
              </a:r>
            </a:p>
            <a:p>
              <a:r>
                <a:rPr lang="en-GB" b="1" dirty="0" smtClean="0"/>
                <a:t>Hospital</a:t>
              </a:r>
              <a:r>
                <a:rPr lang="en-GB" b="1" dirty="0" smtClean="0"/>
                <a:t>: </a:t>
              </a:r>
            </a:p>
            <a:p>
              <a:r>
                <a:rPr lang="en-GB" dirty="0" smtClean="0"/>
                <a:t>£</a:t>
              </a:r>
              <a:r>
                <a:rPr lang="en-GB" dirty="0" smtClean="0">
                  <a:sym typeface="Wingdings" panose="05000000000000000000" pitchFamily="2" charset="2"/>
                </a:rPr>
                <a:t></a:t>
              </a:r>
              <a:r>
                <a:rPr lang="en-GB" dirty="0" smtClean="0"/>
                <a:t> - Fast</a:t>
              </a:r>
            </a:p>
            <a:p>
              <a:r>
                <a:rPr lang="en-GB" dirty="0" smtClean="0"/>
                <a:t>£</a:t>
              </a:r>
              <a:r>
                <a:rPr lang="en-GB" dirty="0" smtClean="0">
                  <a:sym typeface="Wingdings" panose="05000000000000000000" pitchFamily="2" charset="2"/>
                </a:rPr>
                <a:t></a:t>
              </a:r>
              <a:r>
                <a:rPr lang="en-GB" dirty="0" smtClean="0"/>
                <a:t> - Parking</a:t>
              </a:r>
              <a:endParaRPr lang="en-GB" dirty="0"/>
            </a:p>
          </p:txBody>
        </p:sp>
        <p:cxnSp>
          <p:nvCxnSpPr>
            <p:cNvPr id="22" name="Straight Arrow Connector 21"/>
            <p:cNvCxnSpPr>
              <a:stCxn id="10" idx="2"/>
            </p:cNvCxnSpPr>
            <p:nvPr/>
          </p:nvCxnSpPr>
          <p:spPr>
            <a:xfrm>
              <a:off x="2048259" y="4606166"/>
              <a:ext cx="537924" cy="5754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598354" y="1957382"/>
            <a:ext cx="2582758" cy="1353508"/>
            <a:chOff x="8458930" y="550043"/>
            <a:chExt cx="2582758" cy="1199778"/>
          </a:xfrm>
        </p:grpSpPr>
        <p:sp>
          <p:nvSpPr>
            <p:cNvPr id="31" name="TextBox 30"/>
            <p:cNvSpPr txBox="1"/>
            <p:nvPr/>
          </p:nvSpPr>
          <p:spPr>
            <a:xfrm>
              <a:off x="8458930" y="550043"/>
              <a:ext cx="2582758" cy="81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Network D – </a:t>
              </a:r>
            </a:p>
            <a:p>
              <a:r>
                <a:rPr lang="en-GB" b="1" dirty="0" smtClean="0"/>
                <a:t>Community </a:t>
              </a:r>
              <a:r>
                <a:rPr lang="en-GB" b="1" dirty="0" smtClean="0"/>
                <a:t>Centre: </a:t>
              </a:r>
            </a:p>
            <a:p>
              <a:r>
                <a:rPr lang="en-GB" dirty="0" smtClean="0"/>
                <a:t>£</a:t>
              </a:r>
              <a:r>
                <a:rPr lang="en-GB" dirty="0" smtClean="0">
                  <a:sym typeface="Wingdings" panose="05000000000000000000" pitchFamily="2" charset="2"/>
                </a:rPr>
                <a:t></a:t>
              </a:r>
              <a:r>
                <a:rPr lang="en-GB" dirty="0" smtClean="0"/>
                <a:t> </a:t>
              </a:r>
              <a:r>
                <a:rPr lang="en-GB" dirty="0" smtClean="0"/>
                <a:t>- Slow (Residential)</a:t>
              </a: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9750309" y="1368502"/>
              <a:ext cx="32061" cy="3813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3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consumers know (and ask) about…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86094E-1228-2945-9B3C-CFB9E23442A3}" type="slidenum">
              <a:rPr lang="en-GB">
                <a:solidFill>
                  <a:srgbClr val="511E26"/>
                </a:solidFill>
                <a:latin typeface="Arial"/>
              </a:rPr>
              <a:pPr defTabSz="1219170"/>
              <a:t>15</a:t>
            </a:fld>
            <a:endParaRPr lang="en-GB" dirty="0">
              <a:solidFill>
                <a:srgbClr val="511E26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891D26-DF86-47F4-81D1-F1541C5DB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08" y="1400204"/>
            <a:ext cx="5255540" cy="2592942"/>
          </a:xfrm>
          <a:prstGeom prst="rect">
            <a:avLst/>
          </a:prstGeom>
        </p:spPr>
      </p:pic>
      <p:pic>
        <p:nvPicPr>
          <p:cNvPr id="11" name="Picture 10" descr="http://www.cenex.co.uk/wp-content/uploads/2017/01/v2g-graphic-feedback-01.jpg">
            <a:extLst>
              <a:ext uri="{FF2B5EF4-FFF2-40B4-BE49-F238E27FC236}">
                <a16:creationId xmlns:a16="http://schemas.microsoft.com/office/drawing/2014/main" id="{145290C4-942D-4CCA-BC25-4F56774A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87" y="4255281"/>
            <a:ext cx="6806468" cy="19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130" y="1413924"/>
            <a:ext cx="3868834" cy="25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shift in focus?</a:t>
            </a:r>
            <a:endParaRPr lang="en-US" sz="3200" dirty="0"/>
          </a:p>
        </p:txBody>
      </p:sp>
      <p:sp>
        <p:nvSpPr>
          <p:cNvPr id="3" name="AutoShape 2" descr="Image result for leeds city counci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leeds city counci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7" descr="Image result for birmingham city council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9" descr="Image result for birmingham city council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Image result for energy for transpor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t="15041" r="23132"/>
          <a:stretch/>
        </p:blipFill>
        <p:spPr bwMode="auto">
          <a:xfrm>
            <a:off x="1199480" y="1786168"/>
            <a:ext cx="4516582" cy="32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1574" y="4446241"/>
            <a:ext cx="3972393" cy="1275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Energy for Transport</a:t>
            </a:r>
            <a:endParaRPr lang="en-GB" sz="3200" b="1" dirty="0"/>
          </a:p>
        </p:txBody>
      </p:sp>
      <p:pic>
        <p:nvPicPr>
          <p:cNvPr id="4100" name="Picture 4" descr="Image result for Future Cities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7"/>
          <a:stretch/>
        </p:blipFill>
        <p:spPr bwMode="auto">
          <a:xfrm>
            <a:off x="6427263" y="1786168"/>
            <a:ext cx="4499356" cy="32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90744" y="4446241"/>
            <a:ext cx="3972393" cy="1275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Future Cities</a:t>
            </a:r>
            <a:endParaRPr lang="en-GB" sz="3200" b="1" dirty="0"/>
          </a:p>
        </p:txBody>
      </p:sp>
      <p:sp>
        <p:nvSpPr>
          <p:cNvPr id="10" name="Oval 9"/>
          <p:cNvSpPr/>
          <p:nvPr/>
        </p:nvSpPr>
        <p:spPr>
          <a:xfrm>
            <a:off x="6179127" y="1459345"/>
            <a:ext cx="5126182" cy="46920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deliver a “SAFE” chargepoint project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092F0-1160-4806-B10F-AE5FF5E2F5CE}"/>
              </a:ext>
            </a:extLst>
          </p:cNvPr>
          <p:cNvSpPr/>
          <p:nvPr/>
        </p:nvSpPr>
        <p:spPr>
          <a:xfrm>
            <a:off x="4291421" y="1637756"/>
            <a:ext cx="1240971" cy="11974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rtlCol="0" anchor="ctr">
            <a:spAutoFit/>
          </a:bodyPr>
          <a:lstStyle/>
          <a:p>
            <a:pPr algn="ctr"/>
            <a:endParaRPr lang="en-GB" dirty="0">
              <a:latin typeface="HelveticaNeue LT 67 MdCn"/>
              <a:cs typeface="HelveticaNeue LT 67 MdC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2A5F58-979D-4694-9C3D-4825F63F4E4E}"/>
              </a:ext>
            </a:extLst>
          </p:cNvPr>
          <p:cNvSpPr/>
          <p:nvPr/>
        </p:nvSpPr>
        <p:spPr>
          <a:xfrm>
            <a:off x="8799156" y="1637756"/>
            <a:ext cx="1240971" cy="11974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rtlCol="0" anchor="ctr">
            <a:spAutoFit/>
          </a:bodyPr>
          <a:lstStyle/>
          <a:p>
            <a:pPr algn="ctr"/>
            <a:endParaRPr lang="en-GB" dirty="0">
              <a:latin typeface="HelveticaNeue LT 67 MdCn"/>
              <a:cs typeface="HelveticaNeue LT 67 MdCn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3CAAEC9-9FAB-48EE-A51A-250F43952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649049"/>
              </p:ext>
            </p:extLst>
          </p:nvPr>
        </p:nvGraphicFramePr>
        <p:xfrm>
          <a:off x="2032000" y="1198880"/>
          <a:ext cx="8128000" cy="520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2683416" y="2196375"/>
            <a:ext cx="2710620" cy="1050356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6973707" y="2196375"/>
            <a:ext cx="2710620" cy="1050356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2313962" y="4390011"/>
            <a:ext cx="3283274" cy="1050356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687380" y="4390011"/>
            <a:ext cx="3283274" cy="1050356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46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3022" y="1943974"/>
            <a:ext cx="6605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drivers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they haven’t gone away.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Consumers want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 and connectivity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smarter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help people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avoid turning into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Gordon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Ramsay…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i.imgflip.com/3fkt0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11" y="1473798"/>
            <a:ext cx="4254021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900" y="2333808"/>
            <a:ext cx="8669867" cy="717184"/>
          </a:xfrm>
        </p:spPr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11094" y="3734453"/>
            <a:ext cx="8669338" cy="1810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3000" kern="1200" spc="-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0256" indent="-440256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8395" indent="-441589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6319" indent="-441589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tabLst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2125" indent="-440256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000" kern="1200" spc="-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Luke Redfern</a:t>
            </a:r>
          </a:p>
          <a:p>
            <a:r>
              <a:rPr lang="en-GB" sz="2800" b="1" dirty="0"/>
              <a:t>Regional Account Manager, Transport</a:t>
            </a:r>
          </a:p>
          <a:p>
            <a:r>
              <a:rPr lang="en-GB" sz="2800" dirty="0"/>
              <a:t>Local Government Support Programme Lead</a:t>
            </a:r>
          </a:p>
          <a:p>
            <a:r>
              <a:rPr lang="en-GB" sz="2800" dirty="0"/>
              <a:t>luke.redfern@est.org.uk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3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2765-A621-432E-A457-10F95C3D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B346-02D8-486E-9973-13F7ED58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8133"/>
            <a:ext cx="5509549" cy="483789"/>
          </a:xfrm>
        </p:spPr>
        <p:txBody>
          <a:bodyPr/>
          <a:lstStyle/>
          <a:p>
            <a:pPr algn="ctr"/>
            <a:r>
              <a:rPr lang="en-GB" sz="2000" dirty="0" smtClean="0"/>
              <a:t>An impartial </a:t>
            </a:r>
            <a:r>
              <a:rPr lang="en-GB" sz="2000" dirty="0"/>
              <a:t>organisation helping </a:t>
            </a:r>
            <a:r>
              <a:rPr lang="en-GB" sz="2000" dirty="0" smtClean="0"/>
              <a:t>people to:</a:t>
            </a:r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BE221-4E04-42A8-AEF5-177318CB0792}"/>
              </a:ext>
            </a:extLst>
          </p:cNvPr>
          <p:cNvSpPr/>
          <p:nvPr/>
        </p:nvSpPr>
        <p:spPr>
          <a:xfrm>
            <a:off x="290512" y="4198495"/>
            <a:ext cx="7436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Directly </a:t>
            </a:r>
            <a:r>
              <a:rPr lang="en-GB" sz="2000" dirty="0"/>
              <a:t>supporting </a:t>
            </a:r>
            <a:r>
              <a:rPr lang="en-GB" sz="2000" b="1" dirty="0"/>
              <a:t>consumers</a:t>
            </a:r>
            <a:r>
              <a:rPr lang="en-GB" sz="2000" dirty="0"/>
              <a:t> to take </a:t>
            </a:r>
            <a:r>
              <a:rPr lang="en-GB" sz="2000" dirty="0" smtClean="0"/>
              <a:t>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Helping </a:t>
            </a:r>
            <a:r>
              <a:rPr lang="en-GB" sz="2000" b="1" dirty="0"/>
              <a:t>local authorities </a:t>
            </a:r>
            <a:r>
              <a:rPr lang="en-GB" sz="2000" dirty="0"/>
              <a:t>and communities to save energy, using our expert </a:t>
            </a:r>
            <a:r>
              <a:rPr lang="en-GB" sz="2000" dirty="0" smtClean="0"/>
              <a:t>insight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Providing </a:t>
            </a:r>
            <a:r>
              <a:rPr lang="en-GB" sz="2000" dirty="0"/>
              <a:t>quality assurance for goods and </a:t>
            </a:r>
            <a:r>
              <a:rPr lang="en-GB" sz="2000" dirty="0" smtClean="0"/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Collaborating </a:t>
            </a:r>
            <a:r>
              <a:rPr lang="en-GB" sz="2000" dirty="0"/>
              <a:t>with </a:t>
            </a:r>
            <a:r>
              <a:rPr lang="en-GB" sz="2000" b="1" dirty="0"/>
              <a:t>national and international governments </a:t>
            </a:r>
            <a:r>
              <a:rPr lang="en-GB" sz="2000" dirty="0"/>
              <a:t>and organisations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E0A103-5444-4DC7-AEF2-D601ED585BCD}"/>
              </a:ext>
            </a:extLst>
          </p:cNvPr>
          <p:cNvGrpSpPr/>
          <p:nvPr/>
        </p:nvGrpSpPr>
        <p:grpSpPr>
          <a:xfrm>
            <a:off x="578769" y="2038803"/>
            <a:ext cx="6748006" cy="1899426"/>
            <a:chOff x="2610557" y="2230252"/>
            <a:chExt cx="7091092" cy="207813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406703-1918-4D89-B59B-D08096CA23B4}"/>
                </a:ext>
              </a:extLst>
            </p:cNvPr>
            <p:cNvGrpSpPr/>
            <p:nvPr/>
          </p:nvGrpSpPr>
          <p:grpSpPr>
            <a:xfrm>
              <a:off x="2610557" y="2230252"/>
              <a:ext cx="1239483" cy="2078137"/>
              <a:chOff x="2610557" y="2230252"/>
              <a:chExt cx="1239483" cy="207813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E50B792-E702-464A-8FA9-400CD39A5373}"/>
                  </a:ext>
                </a:extLst>
              </p:cNvPr>
              <p:cNvGrpSpPr/>
              <p:nvPr/>
            </p:nvGrpSpPr>
            <p:grpSpPr>
              <a:xfrm>
                <a:off x="2610557" y="2230252"/>
                <a:ext cx="1239483" cy="1239483"/>
                <a:chOff x="3215679" y="2274339"/>
                <a:chExt cx="1239483" cy="1239483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9F601DD-A176-4B48-969D-572BD22E5A4E}"/>
                    </a:ext>
                  </a:extLst>
                </p:cNvPr>
                <p:cNvSpPr/>
                <p:nvPr/>
              </p:nvSpPr>
              <p:spPr>
                <a:xfrm>
                  <a:off x="3215679" y="2274339"/>
                  <a:ext cx="1239483" cy="12394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" name="Graphic 9" descr="Lightbulb">
                  <a:extLst>
                    <a:ext uri="{FF2B5EF4-FFF2-40B4-BE49-F238E27FC236}">
                      <a16:creationId xmlns:a16="http://schemas.microsoft.com/office/drawing/2014/main" id="{DDF885A8-1734-4F45-8A65-3443301639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8220" y="243688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FCA007-7059-4F96-AD69-3C0EB6C6BFB2}"/>
                  </a:ext>
                </a:extLst>
              </p:cNvPr>
              <p:cNvSpPr txBox="1"/>
              <p:nvPr/>
            </p:nvSpPr>
            <p:spPr>
              <a:xfrm>
                <a:off x="2630649" y="3662058"/>
                <a:ext cx="1197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Save energy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6432B8D-6C7D-4D5B-B4E2-F2BF6FD28AAA}"/>
                </a:ext>
              </a:extLst>
            </p:cNvPr>
            <p:cNvGrpSpPr/>
            <p:nvPr/>
          </p:nvGrpSpPr>
          <p:grpSpPr>
            <a:xfrm>
              <a:off x="4930784" y="2230252"/>
              <a:ext cx="2039361" cy="2078137"/>
              <a:chOff x="5003551" y="2230252"/>
              <a:chExt cx="2039361" cy="207813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2BA8A0D-49E5-46CD-9FA0-A282315870D9}"/>
                  </a:ext>
                </a:extLst>
              </p:cNvPr>
              <p:cNvGrpSpPr/>
              <p:nvPr/>
            </p:nvGrpSpPr>
            <p:grpSpPr>
              <a:xfrm>
                <a:off x="5403491" y="2230252"/>
                <a:ext cx="1239483" cy="1239483"/>
                <a:chOff x="1415479" y="2332788"/>
                <a:chExt cx="1239483" cy="1239483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CEFA1E0-4A8B-4943-8E74-3E8035039155}"/>
                    </a:ext>
                  </a:extLst>
                </p:cNvPr>
                <p:cNvSpPr/>
                <p:nvPr/>
              </p:nvSpPr>
              <p:spPr>
                <a:xfrm>
                  <a:off x="1415479" y="2332788"/>
                  <a:ext cx="1239483" cy="1239483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" name="Graphic 7" descr="Cloud">
                  <a:extLst>
                    <a:ext uri="{FF2B5EF4-FFF2-40B4-BE49-F238E27FC236}">
                      <a16:creationId xmlns:a16="http://schemas.microsoft.com/office/drawing/2014/main" id="{53F90B19-1050-467B-A1E6-E702ED2643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8021" y="249533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E276FC-DA3D-4CE6-BEDA-C4F1FBC8CB44}"/>
                  </a:ext>
                </a:extLst>
              </p:cNvPr>
              <p:cNvSpPr txBox="1"/>
              <p:nvPr/>
            </p:nvSpPr>
            <p:spPr>
              <a:xfrm>
                <a:off x="5003551" y="3662058"/>
                <a:ext cx="20393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Reduce carbon emissions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8C0061-1A8B-40F8-914B-A6A8C4338016}"/>
                </a:ext>
              </a:extLst>
            </p:cNvPr>
            <p:cNvGrpSpPr/>
            <p:nvPr/>
          </p:nvGrpSpPr>
          <p:grpSpPr>
            <a:xfrm>
              <a:off x="7930684" y="2230252"/>
              <a:ext cx="1770965" cy="2078137"/>
              <a:chOff x="8040216" y="2230252"/>
              <a:chExt cx="1770965" cy="207813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65A0ED0-1F9A-424C-932F-E68D453BA685}"/>
                  </a:ext>
                </a:extLst>
              </p:cNvPr>
              <p:cNvGrpSpPr/>
              <p:nvPr/>
            </p:nvGrpSpPr>
            <p:grpSpPr>
              <a:xfrm>
                <a:off x="8305958" y="2230252"/>
                <a:ext cx="1239483" cy="1239483"/>
                <a:chOff x="6096000" y="2591462"/>
                <a:chExt cx="1239483" cy="1239483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3324A3C-DD62-4CA1-9370-72C887A0C386}"/>
                    </a:ext>
                  </a:extLst>
                </p:cNvPr>
                <p:cNvSpPr/>
                <p:nvPr/>
              </p:nvSpPr>
              <p:spPr>
                <a:xfrm>
                  <a:off x="6096000" y="2591462"/>
                  <a:ext cx="1239483" cy="1239483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" name="Graphic 5" descr="Water">
                  <a:extLst>
                    <a:ext uri="{FF2B5EF4-FFF2-40B4-BE49-F238E27FC236}">
                      <a16:creationId xmlns:a16="http://schemas.microsoft.com/office/drawing/2014/main" id="{9FE4CA19-7610-4566-AB31-26E43B3C39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8541" y="2755405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AF20EA-4483-423D-BEE0-5F7823A0AFC8}"/>
                  </a:ext>
                </a:extLst>
              </p:cNvPr>
              <p:cNvSpPr txBox="1"/>
              <p:nvPr/>
            </p:nvSpPr>
            <p:spPr>
              <a:xfrm>
                <a:off x="8040216" y="3662058"/>
                <a:ext cx="1770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Use water sustainably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07" y="1355377"/>
            <a:ext cx="2254826" cy="16331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33" y="2719561"/>
            <a:ext cx="1711367" cy="1420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73" y="1355377"/>
            <a:ext cx="1872334" cy="11982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34" y="4282882"/>
            <a:ext cx="2760250" cy="6458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00" y="3141373"/>
            <a:ext cx="2387867" cy="10121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376" y="5197057"/>
            <a:ext cx="2075542" cy="9729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69" y="4666920"/>
            <a:ext cx="2036131" cy="20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we do: EST transport</a:t>
            </a:r>
            <a:endParaRPr lang="en-US" sz="3200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63352" y="1556792"/>
          <a:ext cx="8840872" cy="443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26" y="4964975"/>
            <a:ext cx="1650398" cy="137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106318"/>
            <a:ext cx="1842012" cy="1178888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5E46704-F1EE-4574-802E-74EBA1683C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12424" y="1223153"/>
          <a:ext cx="2601353" cy="355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980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901" y="2333810"/>
            <a:ext cx="8669867" cy="717184"/>
          </a:xfrm>
        </p:spPr>
        <p:txBody>
          <a:bodyPr/>
          <a:lstStyle/>
          <a:p>
            <a:r>
              <a:rPr lang="en-GB" dirty="0" smtClean="0"/>
              <a:t>Drivers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209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Drivers of Low Emission Vehicle Policy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94E-1228-2945-9B3C-CFB9E23442A3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40BB2-F243-4076-A5C2-9C12FFC9EB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9047" y="3934608"/>
            <a:ext cx="4125832" cy="23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4F526-E65A-4F55-B890-56AFC0925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48" b="16171"/>
          <a:stretch/>
        </p:blipFill>
        <p:spPr>
          <a:xfrm>
            <a:off x="604953" y="1344243"/>
            <a:ext cx="4156623" cy="1735282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7F4FF78B-951F-4D9F-9B6B-EC2F4F53AF6E}"/>
              </a:ext>
            </a:extLst>
          </p:cNvPr>
          <p:cNvSpPr txBox="1"/>
          <p:nvPr/>
        </p:nvSpPr>
        <p:spPr>
          <a:xfrm>
            <a:off x="4776044" y="1410940"/>
            <a:ext cx="163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Inward Investment 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1FB2C37-BEAF-4EBA-B206-FEB0CF0DC376}"/>
              </a:ext>
            </a:extLst>
          </p:cNvPr>
          <p:cNvSpPr txBox="1"/>
          <p:nvPr/>
        </p:nvSpPr>
        <p:spPr>
          <a:xfrm>
            <a:off x="4357841" y="3940764"/>
            <a:ext cx="116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Air Quality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5FA9A2E4-C3F3-41BD-96B1-94D3F7467189}"/>
              </a:ext>
            </a:extLst>
          </p:cNvPr>
          <p:cNvSpPr txBox="1"/>
          <p:nvPr/>
        </p:nvSpPr>
        <p:spPr>
          <a:xfrm>
            <a:off x="5580371" y="3012784"/>
            <a:ext cx="116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1785883B-38BA-4D9A-AD86-DA5D8694FE76}"/>
              </a:ext>
            </a:extLst>
          </p:cNvPr>
          <p:cNvSpPr txBox="1"/>
          <p:nvPr/>
        </p:nvSpPr>
        <p:spPr>
          <a:xfrm>
            <a:off x="6160898" y="5413675"/>
            <a:ext cx="116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Energy Security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2" y="3181345"/>
            <a:ext cx="3194964" cy="3191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4"/>
          <a:stretch/>
        </p:blipFill>
        <p:spPr>
          <a:xfrm>
            <a:off x="6638703" y="1344243"/>
            <a:ext cx="4484217" cy="23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Growing Public Concern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94E-1228-2945-9B3C-CFB9E23442A3}" type="slidenum">
              <a:rPr lang="en-GB" smtClean="0">
                <a:solidFill>
                  <a:schemeClr val="tx1"/>
                </a:solidFill>
              </a:rPr>
              <a:pPr/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Extinction Rebellion protesters block the entrance London City Airport in London on 10 Octo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1" y="1817225"/>
            <a:ext cx="6793492" cy="38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3" y="1503046"/>
            <a:ext cx="4195051" cy="47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901" y="2281553"/>
            <a:ext cx="8669867" cy="769441"/>
          </a:xfrm>
        </p:spPr>
        <p:txBody>
          <a:bodyPr/>
          <a:lstStyle/>
          <a:p>
            <a:r>
              <a:rPr lang="en-GB" dirty="0" smtClean="0"/>
              <a:t>The chargepoint journey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/>
              <a:t>A three step </a:t>
            </a:r>
            <a:r>
              <a:rPr lang="en-GB" sz="3200" b="1" dirty="0" smtClean="0"/>
              <a:t>model for businesses and local authorities…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579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" y="14778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Stage One…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.imgflip.com/3fktk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"/>
          <a:stretch/>
        </p:blipFill>
        <p:spPr bwMode="auto">
          <a:xfrm>
            <a:off x="595412" y="0"/>
            <a:ext cx="10926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imgflip.com/3fkt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147782"/>
            <a:ext cx="155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Stage Two…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">
  <a:themeElements>
    <a:clrScheme name="EST Pres">
      <a:dk1>
        <a:sysClr val="windowText" lastClr="000000"/>
      </a:dk1>
      <a:lt1>
        <a:srgbClr val="FFFFFF"/>
      </a:lt1>
      <a:dk2>
        <a:srgbClr val="511E26"/>
      </a:dk2>
      <a:lt2>
        <a:srgbClr val="FFFFFF"/>
      </a:lt2>
      <a:accent1>
        <a:srgbClr val="4F2D7F"/>
      </a:accent1>
      <a:accent2>
        <a:srgbClr val="0038A2"/>
      </a:accent2>
      <a:accent3>
        <a:srgbClr val="CF0072"/>
      </a:accent3>
      <a:accent4>
        <a:srgbClr val="299926"/>
      </a:accent4>
      <a:accent5>
        <a:srgbClr val="FED100"/>
      </a:accent5>
      <a:accent6>
        <a:srgbClr val="C7AC96"/>
      </a:accent6>
      <a:hlink>
        <a:srgbClr val="CF0072"/>
      </a:hlink>
      <a:folHlink>
        <a:srgbClr val="BE506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T" id="{AA01C6AD-24E1-40CD-AF53-BFDFFEC90B0B}" vid="{547F41D1-3C78-45DC-A652-9972B8DFD8AD}"/>
    </a:ext>
  </a:extLst>
</a:theme>
</file>

<file path=ppt/theme/theme2.xml><?xml version="1.0" encoding="utf-8"?>
<a:theme xmlns:a="http://schemas.openxmlformats.org/drawingml/2006/main" name="2_New EST Format">
  <a:themeElements>
    <a:clrScheme name="EST Pres">
      <a:dk1>
        <a:sysClr val="windowText" lastClr="000000"/>
      </a:dk1>
      <a:lt1>
        <a:srgbClr val="FFFFFF"/>
      </a:lt1>
      <a:dk2>
        <a:srgbClr val="511E26"/>
      </a:dk2>
      <a:lt2>
        <a:srgbClr val="FFFFFF"/>
      </a:lt2>
      <a:accent1>
        <a:srgbClr val="4F2D7F"/>
      </a:accent1>
      <a:accent2>
        <a:srgbClr val="0038A2"/>
      </a:accent2>
      <a:accent3>
        <a:srgbClr val="CF0072"/>
      </a:accent3>
      <a:accent4>
        <a:srgbClr val="299926"/>
      </a:accent4>
      <a:accent5>
        <a:srgbClr val="FED100"/>
      </a:accent5>
      <a:accent6>
        <a:srgbClr val="C7AC96"/>
      </a:accent6>
      <a:hlink>
        <a:srgbClr val="CF0072"/>
      </a:hlink>
      <a:folHlink>
        <a:srgbClr val="BE506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EST Format" id="{A175666E-48DB-4E4C-9760-41A5910F7B52}" vid="{BCD63048-7C72-4FB4-A328-EA19954E2D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583</Words>
  <Application>Microsoft Office PowerPoint</Application>
  <PresentationFormat>Widescreen</PresentationFormat>
  <Paragraphs>112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</vt:lpstr>
      <vt:lpstr>HelveticaNeue LT 67 MdCn</vt:lpstr>
      <vt:lpstr>Wingdings</vt:lpstr>
      <vt:lpstr>EST</vt:lpstr>
      <vt:lpstr>2_New EST Format</vt:lpstr>
      <vt:lpstr>The journey so far…</vt:lpstr>
      <vt:lpstr>Who we are</vt:lpstr>
      <vt:lpstr>What we do: EST transport</vt:lpstr>
      <vt:lpstr>Drivers</vt:lpstr>
      <vt:lpstr> Drivers of Low Emission Vehicle Policy</vt:lpstr>
      <vt:lpstr> Growing Public Concern</vt:lpstr>
      <vt:lpstr>The chargepoint journey</vt:lpstr>
      <vt:lpstr>PowerPoint Presentation</vt:lpstr>
      <vt:lpstr>PowerPoint Presentation</vt:lpstr>
      <vt:lpstr>PowerPoint Presentation</vt:lpstr>
      <vt:lpstr>Growth in infrastructure</vt:lpstr>
      <vt:lpstr>PowerPoint Presentation</vt:lpstr>
      <vt:lpstr>Diversification of Oil – A race to Dominate?</vt:lpstr>
      <vt:lpstr>PowerPoint Presentation</vt:lpstr>
      <vt:lpstr>Trends consumers know (and ask) about…</vt:lpstr>
      <vt:lpstr>A shift in focus?</vt:lpstr>
      <vt:lpstr>How to deliver a “SAFE” chargepoint project</vt:lpstr>
      <vt:lpstr>Conclusion</vt:lpstr>
      <vt:lpstr>Thank you for listening</vt:lpstr>
    </vt:vector>
  </TitlesOfParts>
  <Company>Energy Savings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low emission transport</dc:title>
  <dc:creator>Andrew Benfield</dc:creator>
  <cp:lastModifiedBy>Luke Redfern</cp:lastModifiedBy>
  <cp:revision>142</cp:revision>
  <dcterms:created xsi:type="dcterms:W3CDTF">2018-01-22T11:04:57Z</dcterms:created>
  <dcterms:modified xsi:type="dcterms:W3CDTF">2019-11-07T18:10:01Z</dcterms:modified>
</cp:coreProperties>
</file>